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6"/>
  </p:notesMasterIdLst>
  <p:handoutMasterIdLst>
    <p:handoutMasterId r:id="rId27"/>
  </p:handoutMasterIdLst>
  <p:sldIdLst>
    <p:sldId id="256" r:id="rId10"/>
    <p:sldId id="263" r:id="rId11"/>
    <p:sldId id="260" r:id="rId12"/>
    <p:sldId id="268" r:id="rId13"/>
    <p:sldId id="272" r:id="rId14"/>
    <p:sldId id="262" r:id="rId15"/>
    <p:sldId id="271" r:id="rId16"/>
    <p:sldId id="273" r:id="rId17"/>
    <p:sldId id="267" r:id="rId18"/>
    <p:sldId id="269" r:id="rId19"/>
    <p:sldId id="270" r:id="rId20"/>
    <p:sldId id="264" r:id="rId21"/>
    <p:sldId id="274" r:id="rId22"/>
    <p:sldId id="276" r:id="rId23"/>
    <p:sldId id="265" r:id="rId24"/>
    <p:sldId id="275" r:id="rId25"/>
  </p:sldIdLst>
  <p:sldSz cx="9144000" cy="6858000" type="screen4x3"/>
  <p:notesSz cx="7099300" cy="10234613"/>
  <p:custDataLst>
    <p:tags r:id="rId2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an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6" autoAdjust="0"/>
    <p:restoredTop sz="88527" autoAdjust="0"/>
  </p:normalViewPr>
  <p:slideViewPr>
    <p:cSldViewPr snapToObjects="1">
      <p:cViewPr>
        <p:scale>
          <a:sx n="100" d="100"/>
          <a:sy n="100" d="100"/>
        </p:scale>
        <p:origin x="-1560" y="112"/>
      </p:cViewPr>
      <p:guideLst>
        <p:guide orient="horz" pos="3929"/>
        <p:guide orient="horz" pos="2160"/>
        <p:guide orient="horz" pos="3045"/>
        <p:guide orient="horz" pos="4269"/>
        <p:guide orient="horz" pos="3974"/>
        <p:guide orient="horz" pos="1275"/>
        <p:guide orient="horz" pos="391"/>
        <p:guide orient="horz" pos="482"/>
        <p:guide pos="2880"/>
        <p:guide pos="204"/>
        <p:guide pos="5556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03/05/16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03/05/16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47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sigma</a:t>
            </a:r>
            <a:r>
              <a:rPr lang="de-DE" dirty="0" smtClean="0"/>
              <a:t> </a:t>
            </a:r>
            <a:r>
              <a:rPr lang="de-DE" dirty="0" err="1" smtClean="0"/>
              <a:t>sky</a:t>
            </a:r>
            <a:r>
              <a:rPr lang="de-DE" baseline="0" dirty="0" smtClean="0"/>
              <a:t>, nicht klar an der Stelle.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5730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shift</a:t>
            </a:r>
            <a:r>
              <a:rPr lang="de-DE" dirty="0" smtClean="0"/>
              <a:t> </a:t>
            </a:r>
            <a:r>
              <a:rPr lang="de-DE" dirty="0" err="1" smtClean="0"/>
              <a:t>segmentation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?</a:t>
            </a:r>
            <a:r>
              <a:rPr lang="de-DE" baseline="0" dirty="0" smtClean="0"/>
              <a:t> http://</a:t>
            </a:r>
            <a:r>
              <a:rPr lang="de-DE" baseline="0" dirty="0" err="1" smtClean="0"/>
              <a:t>stackoverflow.com</a:t>
            </a:r>
            <a:r>
              <a:rPr lang="de-DE" baseline="0" dirty="0" smtClean="0"/>
              <a:t>/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/4831813/image-segmentation-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mean-shift-explained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leave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remarks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carlo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Foto</a:t>
            </a:r>
            <a:r>
              <a:rPr lang="de-DE" baseline="0" dirty="0"/>
              <a:t> ist auf der rechten Seite, damit wir zeigen können wo das Problem bei </a:t>
            </a:r>
            <a:r>
              <a:rPr lang="de-DE" baseline="0" dirty="0" err="1"/>
              <a:t>Tensorflow</a:t>
            </a:r>
            <a:r>
              <a:rPr lang="de-DE" baseline="0" dirty="0"/>
              <a:t> wo was wir jetzt durch </a:t>
            </a:r>
            <a:r>
              <a:rPr lang="de-DE" baseline="0" dirty="0" err="1"/>
              <a:t>Keras</a:t>
            </a:r>
            <a:r>
              <a:rPr lang="de-DE" baseline="0" dirty="0"/>
              <a:t> behoben haben.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123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slideLayout" Target="../slideLayouts/slideLayout69.xm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30" Type="http://schemas.openxmlformats.org/officeDocument/2006/relationships/image" Target="../media/image41.png"/><Relationship Id="rId31" Type="http://schemas.openxmlformats.org/officeDocument/2006/relationships/image" Target="../media/image42.png"/><Relationship Id="rId32" Type="http://schemas.openxmlformats.org/officeDocument/2006/relationships/image" Target="../media/image43.png"/><Relationship Id="rId9" Type="http://schemas.openxmlformats.org/officeDocument/2006/relationships/tags" Target="../tags/tag20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Relationship Id="rId33" Type="http://schemas.openxmlformats.org/officeDocument/2006/relationships/image" Target="../media/image44.png"/><Relationship Id="rId34" Type="http://schemas.openxmlformats.org/officeDocument/2006/relationships/image" Target="../media/image45.png"/><Relationship Id="rId35" Type="http://schemas.openxmlformats.org/officeDocument/2006/relationships/image" Target="../media/image46.png"/><Relationship Id="rId10" Type="http://schemas.openxmlformats.org/officeDocument/2006/relationships/tags" Target="../tags/tag21.xml"/><Relationship Id="rId11" Type="http://schemas.openxmlformats.org/officeDocument/2006/relationships/tags" Target="../tags/tag22.xml"/><Relationship Id="rId12" Type="http://schemas.openxmlformats.org/officeDocument/2006/relationships/tags" Target="../tags/tag23.xml"/><Relationship Id="rId13" Type="http://schemas.openxmlformats.org/officeDocument/2006/relationships/tags" Target="../tags/tag24.xml"/><Relationship Id="rId14" Type="http://schemas.openxmlformats.org/officeDocument/2006/relationships/tags" Target="../tags/tag25.xml"/><Relationship Id="rId15" Type="http://schemas.openxmlformats.org/officeDocument/2006/relationships/tags" Target="../tags/tag26.xml"/><Relationship Id="rId16" Type="http://schemas.openxmlformats.org/officeDocument/2006/relationships/slideLayout" Target="../slideLayouts/slideLayout68.xml"/><Relationship Id="rId17" Type="http://schemas.openxmlformats.org/officeDocument/2006/relationships/notesSlide" Target="../notesSlides/notesSlide4.xml"/><Relationship Id="rId18" Type="http://schemas.openxmlformats.org/officeDocument/2006/relationships/image" Target="../media/image29.png"/><Relationship Id="rId1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" Type="http://schemas.openxmlformats.org/officeDocument/2006/relationships/tags" Target="../tags/tag27.xml"/><Relationship Id="rId2" Type="http://schemas.openxmlformats.org/officeDocument/2006/relationships/tags" Target="../tags/tag28.xml"/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tags" Target="../tags/tag32.xml"/><Relationship Id="rId7" Type="http://schemas.openxmlformats.org/officeDocument/2006/relationships/slideLayout" Target="../slideLayouts/slideLayout68.xml"/><Relationship Id="rId8" Type="http://schemas.openxmlformats.org/officeDocument/2006/relationships/notesSlide" Target="../notesSlides/notesSlide5.xml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slideLayout" Target="../slideLayouts/slideLayout69.xml"/><Relationship Id="rId7" Type="http://schemas.openxmlformats.org/officeDocument/2006/relationships/image" Target="../media/image7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1673412"/>
          </a:xfrm>
        </p:spPr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200" dirty="0"/>
              <a:t>Students: </a:t>
            </a:r>
            <a:r>
              <a:rPr lang="en-GB" sz="1200" i="1" dirty="0"/>
              <a:t>Adrian Schneuwly, Johannes Oswald, Tobias Grundmann</a:t>
            </a: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Joint 3D Scene </a:t>
            </a:r>
            <a:r>
              <a:rPr lang="de-DE" sz="2400" dirty="0" err="1"/>
              <a:t>Reconstruction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Class Segmentation 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smtClean="0"/>
              <a:t>Ray </a:t>
            </a:r>
            <a:r>
              <a:rPr lang="de-DE" sz="2800" b="1" dirty="0" err="1" smtClean="0"/>
              <a:t>Likelihood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Its</a:t>
            </a:r>
            <a:r>
              <a:rPr lang="de-DE" sz="2800" b="1" dirty="0" smtClean="0"/>
              <a:t> Approximation</a:t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196752"/>
            <a:ext cx="7241061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Case: </a:t>
            </a:r>
            <a:r>
              <a:rPr lang="de-DE" sz="1600" b="1" dirty="0" err="1"/>
              <a:t>O</a:t>
            </a:r>
            <a:r>
              <a:rPr lang="de-DE" sz="1600" b="1" dirty="0" err="1" smtClean="0"/>
              <a:t>bserved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depth</a:t>
            </a:r>
            <a:r>
              <a:rPr lang="de-DE" sz="1600" b="1" dirty="0" smtClean="0"/>
              <a:t> </a:t>
            </a:r>
          </a:p>
          <a:p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A</a:t>
            </a:r>
            <a:r>
              <a:rPr lang="de-DE" sz="1600" dirty="0" err="1" smtClean="0"/>
              <a:t>ssume</a:t>
            </a:r>
            <a:r>
              <a:rPr lang="de-DE" sz="1600" dirty="0" smtClean="0"/>
              <a:t> </a:t>
            </a:r>
            <a:r>
              <a:rPr lang="de-DE" sz="1600" dirty="0" err="1" smtClean="0"/>
              <a:t>that</a:t>
            </a:r>
            <a:r>
              <a:rPr lang="de-DE" sz="1600" dirty="0" smtClean="0"/>
              <a:t> </a:t>
            </a:r>
            <a:r>
              <a:rPr lang="de-DE" sz="1600" dirty="0" err="1" smtClean="0"/>
              <a:t>likelihoods</a:t>
            </a:r>
            <a:r>
              <a:rPr lang="de-DE" sz="1600" dirty="0" smtClean="0"/>
              <a:t> </a:t>
            </a:r>
            <a:r>
              <a:rPr lang="de-DE" sz="1600" dirty="0" err="1" smtClean="0"/>
              <a:t>factorizes</a:t>
            </a:r>
            <a:r>
              <a:rPr lang="de-DE" sz="1600" dirty="0" smtClean="0"/>
              <a:t> </a:t>
            </a:r>
            <a:r>
              <a:rPr lang="de-DE" sz="1600" dirty="0" err="1" smtClean="0"/>
              <a:t>into</a:t>
            </a: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de-DE" sz="1600" dirty="0" err="1" smtClean="0"/>
              <a:t>Assume</a:t>
            </a:r>
            <a:r>
              <a:rPr lang="de-DE" sz="1600" dirty="0" smtClean="0"/>
              <a:t> </a:t>
            </a:r>
            <a:r>
              <a:rPr lang="de-DE" sz="1600" dirty="0" err="1" smtClean="0"/>
              <a:t>inlier</a:t>
            </a:r>
            <a:r>
              <a:rPr lang="de-DE" sz="1600" dirty="0" smtClean="0"/>
              <a:t> </a:t>
            </a:r>
            <a:r>
              <a:rPr lang="de-DE" sz="1600" dirty="0" err="1" smtClean="0"/>
              <a:t>noise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bounded</a:t>
            </a:r>
            <a:r>
              <a:rPr lang="de-DE" sz="1600" dirty="0" smtClean="0"/>
              <a:t> </a:t>
            </a:r>
            <a:r>
              <a:rPr lang="de-DE" sz="1600" dirty="0" err="1" smtClean="0"/>
              <a:t>δ</a:t>
            </a:r>
            <a:r>
              <a:rPr lang="de-DE" sz="1600" dirty="0" smtClean="0"/>
              <a:t>, </a:t>
            </a:r>
            <a:r>
              <a:rPr lang="de-DE" sz="1600" dirty="0" err="1" smtClean="0"/>
              <a:t>then</a:t>
            </a:r>
            <a:endParaRPr lang="de-DE" sz="1600" dirty="0" smtClean="0"/>
          </a:p>
          <a:p>
            <a:pPr marL="342900" indent="-342900" algn="just">
              <a:buFont typeface="+mj-lt"/>
              <a:buAutoNum type="arabicPeriod"/>
            </a:pPr>
            <a:endParaRPr lang="de-DE" sz="1600" dirty="0"/>
          </a:p>
          <a:p>
            <a:pPr marL="342900" indent="-342900" algn="just">
              <a:buFont typeface="+mj-lt"/>
              <a:buAutoNum type="arabicPeriod"/>
            </a:pPr>
            <a:endParaRPr lang="de-DE" sz="1600" dirty="0" smtClean="0"/>
          </a:p>
          <a:p>
            <a:pPr marL="342900" indent="-342900" algn="just">
              <a:buFont typeface="+mj-lt"/>
              <a:buAutoNum type="arabicPeriod"/>
            </a:pPr>
            <a:endParaRPr lang="de-DE" sz="1600" dirty="0"/>
          </a:p>
          <a:p>
            <a:pPr algn="just"/>
            <a:endParaRPr lang="de-DE" sz="1600" dirty="0"/>
          </a:p>
          <a:p>
            <a:pPr algn="just"/>
            <a:endParaRPr lang="de-DE" sz="1600" dirty="0" smtClean="0"/>
          </a:p>
          <a:p>
            <a:pPr algn="just"/>
            <a:r>
              <a:rPr lang="de-DE" sz="1600" dirty="0" smtClean="0"/>
              <a:t>                                                      </a:t>
            </a:r>
          </a:p>
          <a:p>
            <a:pPr algn="just"/>
            <a:endParaRPr lang="de-DE" sz="1600" dirty="0"/>
          </a:p>
          <a:p>
            <a:pPr algn="just"/>
            <a:r>
              <a:rPr lang="de-DE" sz="1600" dirty="0"/>
              <a:t> </a:t>
            </a:r>
            <a:endParaRPr lang="de-DE" sz="1600" dirty="0" smtClean="0"/>
          </a:p>
          <a:p>
            <a:pPr algn="just"/>
            <a:r>
              <a:rPr lang="de-DE" sz="1600" dirty="0"/>
              <a:t> </a:t>
            </a:r>
            <a:r>
              <a:rPr lang="de-DE" sz="1600" dirty="0" smtClean="0"/>
              <a:t>    </a:t>
            </a:r>
          </a:p>
          <a:p>
            <a:pPr algn="just"/>
            <a:r>
              <a:rPr lang="de-DE" sz="1600" b="1" dirty="0" smtClean="0"/>
              <a:t>      </a:t>
            </a:r>
            <a:r>
              <a:rPr lang="de-DE" sz="1600" b="1" dirty="0" err="1" smtClean="0"/>
              <a:t>Result</a:t>
            </a:r>
            <a:r>
              <a:rPr lang="de-DE" sz="1600" b="1" dirty="0" smtClean="0"/>
              <a:t>:</a:t>
            </a:r>
            <a:endParaRPr lang="de-DE" sz="1600" b="1" dirty="0"/>
          </a:p>
          <a:p>
            <a:pPr lvl="1" algn="just"/>
            <a:r>
              <a:rPr lang="de-DE" sz="1600" dirty="0" smtClean="0"/>
              <a:t> </a:t>
            </a:r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pic>
        <p:nvPicPr>
          <p:cNvPr id="24" name="Bild 23" descr="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293096"/>
            <a:ext cx="5468121" cy="1672601"/>
          </a:xfrm>
          <a:prstGeom prst="rect">
            <a:avLst/>
          </a:prstGeom>
        </p:spPr>
      </p:pic>
      <p:pic>
        <p:nvPicPr>
          <p:cNvPr id="2" name="Bild 1" descr="Screen Shot 2016-05-01 at 14.40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2186425"/>
            <a:ext cx="4680520" cy="378479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5507141" y="2708920"/>
            <a:ext cx="4825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smtClean="0"/>
              <a:t>Noise </a:t>
            </a:r>
            <a:r>
              <a:rPr lang="de-DE" sz="1200" i="1" dirty="0" err="1" smtClean="0"/>
              <a:t>of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depth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sensing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process</a:t>
            </a:r>
            <a:r>
              <a:rPr lang="de-DE" sz="1200" i="1" dirty="0" smtClean="0"/>
              <a:t> </a:t>
            </a:r>
            <a:endParaRPr lang="de-DE" sz="1200" i="1" dirty="0"/>
          </a:p>
        </p:txBody>
      </p:sp>
      <p:cxnSp>
        <p:nvCxnSpPr>
          <p:cNvPr id="20" name="Gerade Verbindung 19"/>
          <p:cNvCxnSpPr/>
          <p:nvPr/>
        </p:nvCxnSpPr>
        <p:spPr>
          <a:xfrm flipH="1" flipV="1">
            <a:off x="5976156" y="2549694"/>
            <a:ext cx="468052" cy="15922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Bild 26" descr="Screen Shot 2016-05-01 at 15.05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339117"/>
            <a:ext cx="2160240" cy="265060"/>
          </a:xfrm>
          <a:prstGeom prst="rect">
            <a:avLst/>
          </a:prstGeom>
        </p:spPr>
      </p:pic>
      <p:pic>
        <p:nvPicPr>
          <p:cNvPr id="28" name="Bild 27" descr="Screen Shot 2016-05-01 at 15.04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717032"/>
            <a:ext cx="1878469" cy="265060"/>
          </a:xfrm>
          <a:prstGeom prst="rect">
            <a:avLst/>
          </a:prstGeom>
        </p:spPr>
      </p:pic>
      <p:pic>
        <p:nvPicPr>
          <p:cNvPr id="29" name="Bild 28" descr="Screen Shot 2016-05-01 at 15.0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2" y="3248786"/>
            <a:ext cx="4419736" cy="828286"/>
          </a:xfrm>
          <a:prstGeom prst="rect">
            <a:avLst/>
          </a:prstGeom>
        </p:spPr>
      </p:pic>
      <p:sp>
        <p:nvSpPr>
          <p:cNvPr id="33" name="Textfeld 32"/>
          <p:cNvSpPr txBox="1"/>
          <p:nvPr/>
        </p:nvSpPr>
        <p:spPr>
          <a:xfrm>
            <a:off x="6120680" y="1331104"/>
            <a:ext cx="334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err="1" smtClean="0"/>
              <a:t>Confidence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of</a:t>
            </a:r>
            <a:r>
              <a:rPr lang="de-DE" sz="1200" i="1" dirty="0" smtClean="0"/>
              <a:t> </a:t>
            </a:r>
            <a:r>
              <a:rPr lang="de-DE" sz="1200" i="1" dirty="0" err="1"/>
              <a:t>t</a:t>
            </a:r>
            <a:r>
              <a:rPr lang="de-DE" sz="1200" i="1" dirty="0" err="1" smtClean="0"/>
              <a:t>rained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appearance</a:t>
            </a:r>
            <a:r>
              <a:rPr lang="de-DE" sz="1200" i="1" dirty="0" smtClean="0"/>
              <a:t>- </a:t>
            </a:r>
            <a:r>
              <a:rPr lang="de-DE" sz="1200" i="1" dirty="0" err="1" smtClean="0"/>
              <a:t>based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classifier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for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object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category</a:t>
            </a:r>
            <a:r>
              <a:rPr lang="de-DE" sz="1200" i="1" dirty="0" smtClean="0"/>
              <a:t> i</a:t>
            </a:r>
            <a:endParaRPr lang="de-DE" sz="1200" i="1" dirty="0"/>
          </a:p>
        </p:txBody>
      </p:sp>
      <p:cxnSp>
        <p:nvCxnSpPr>
          <p:cNvPr id="34" name="Gerade Verbindung 33"/>
          <p:cNvCxnSpPr/>
          <p:nvPr/>
        </p:nvCxnSpPr>
        <p:spPr>
          <a:xfrm flipV="1">
            <a:off x="6660232" y="1916832"/>
            <a:ext cx="792088" cy="26959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997648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smtClean="0"/>
              <a:t>Ray </a:t>
            </a:r>
            <a:r>
              <a:rPr lang="de-DE" sz="2800" b="1" dirty="0" err="1" smtClean="0"/>
              <a:t>Likelihood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Its</a:t>
            </a:r>
            <a:r>
              <a:rPr lang="de-DE" sz="2800" b="1" dirty="0" smtClean="0"/>
              <a:t> Approximation</a:t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213520"/>
            <a:ext cx="7241061" cy="624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3 Cases: </a:t>
            </a:r>
            <a:r>
              <a:rPr lang="de-DE" sz="1600" b="1" dirty="0" err="1" smtClean="0"/>
              <a:t>Contribution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of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unary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terms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to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the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complete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energy</a:t>
            </a:r>
            <a:endParaRPr lang="de-DE" sz="1600" b="1" dirty="0" smtClean="0"/>
          </a:p>
          <a:p>
            <a:endParaRPr lang="de-DE" sz="1600" b="1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Free-</a:t>
            </a:r>
            <a:r>
              <a:rPr lang="de-DE" sz="1600" dirty="0" err="1" smtClean="0"/>
              <a:t>space</a:t>
            </a:r>
            <a:r>
              <a:rPr lang="de-DE" sz="1600" dirty="0" smtClean="0"/>
              <a:t> </a:t>
            </a:r>
            <a:r>
              <a:rPr lang="de-DE" sz="1600" dirty="0" err="1" smtClean="0"/>
              <a:t>transition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particular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class</a:t>
            </a:r>
            <a:r>
              <a:rPr lang="de-DE" sz="1600" dirty="0" smtClean="0"/>
              <a:t> </a:t>
            </a:r>
            <a:r>
              <a:rPr lang="de-DE" sz="1600" i="1" dirty="0" smtClean="0"/>
              <a:t>i</a:t>
            </a:r>
            <a:r>
              <a:rPr lang="de-DE" sz="1600" dirty="0" smtClean="0"/>
              <a:t> </a:t>
            </a:r>
            <a:r>
              <a:rPr lang="de-DE" sz="1600" dirty="0" err="1" smtClean="0"/>
              <a:t>at</a:t>
            </a:r>
            <a:r>
              <a:rPr lang="de-DE" sz="1600" dirty="0" smtClean="0"/>
              <a:t> </a:t>
            </a:r>
            <a:r>
              <a:rPr lang="de-DE" sz="1600" dirty="0" err="1" smtClean="0"/>
              <a:t>depth</a:t>
            </a:r>
            <a:r>
              <a:rPr lang="de-DE" sz="1600" dirty="0" smtClean="0"/>
              <a:t> </a:t>
            </a:r>
            <a:r>
              <a:rPr lang="de-DE" sz="1600" i="1" dirty="0" smtClean="0"/>
              <a:t>d</a:t>
            </a:r>
            <a:r>
              <a:rPr lang="de-DE" sz="1600" dirty="0"/>
              <a:t>:</a:t>
            </a:r>
            <a:r>
              <a:rPr lang="de-DE" sz="1600" i="1" dirty="0" smtClean="0"/>
              <a:t>	</a:t>
            </a:r>
          </a:p>
          <a:p>
            <a:endParaRPr lang="de-DE" sz="1600" i="1" dirty="0" smtClean="0"/>
          </a:p>
          <a:p>
            <a:pPr marL="342900" indent="-342900">
              <a:buFont typeface="+mj-lt"/>
              <a:buAutoNum type="arabicPeriod"/>
            </a:pPr>
            <a:endParaRPr lang="de-DE" sz="1600" i="1" dirty="0"/>
          </a:p>
          <a:p>
            <a:endParaRPr lang="de-DE" sz="1600" dirty="0" smtClean="0"/>
          </a:p>
          <a:p>
            <a:r>
              <a:rPr lang="de-DE" sz="1600" dirty="0" smtClean="0"/>
              <a:t>      </a:t>
            </a:r>
            <a:r>
              <a:rPr lang="de-DE" sz="1600" dirty="0" err="1" smtClean="0"/>
              <a:t>Summing</a:t>
            </a:r>
            <a:r>
              <a:rPr lang="de-DE" sz="1600" dirty="0" smtClean="0"/>
              <a:t> </a:t>
            </a:r>
            <a:r>
              <a:rPr lang="de-DE" sz="1600" dirty="0" err="1" smtClean="0"/>
              <a:t>yields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i="1" dirty="0" smtClean="0"/>
          </a:p>
          <a:p>
            <a:pPr marL="342900" indent="-342900">
              <a:buFont typeface="+mj-lt"/>
              <a:buAutoNum type="arabicPeriod"/>
            </a:pPr>
            <a:endParaRPr lang="de-DE" sz="1600" i="1" dirty="0"/>
          </a:p>
          <a:p>
            <a:pPr marL="342900" indent="-342900">
              <a:buAutoNum type="arabicPeriod" startAt="2"/>
            </a:pPr>
            <a:r>
              <a:rPr lang="de-DE" sz="1600" dirty="0" smtClean="0"/>
              <a:t>All </a:t>
            </a:r>
            <a:r>
              <a:rPr lang="de-DE" sz="1600" dirty="0" err="1" smtClean="0"/>
              <a:t>voxels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range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freespace</a:t>
            </a:r>
            <a:r>
              <a:rPr lang="de-DE" sz="1600" dirty="0"/>
              <a:t>:</a:t>
            </a:r>
            <a:endParaRPr lang="de-DE" sz="1600" dirty="0" smtClean="0"/>
          </a:p>
          <a:p>
            <a:pPr marL="342900" indent="-342900">
              <a:buAutoNum type="arabicPeriod" startAt="2"/>
            </a:pPr>
            <a:endParaRPr lang="de-DE" sz="1600" dirty="0" smtClean="0"/>
          </a:p>
          <a:p>
            <a:r>
              <a:rPr lang="de-DE" sz="1600" dirty="0" smtClean="0"/>
              <a:t>      </a:t>
            </a:r>
            <a:r>
              <a:rPr lang="de-DE" sz="1600" dirty="0" err="1" smtClean="0"/>
              <a:t>Contribution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just</a:t>
            </a:r>
          </a:p>
          <a:p>
            <a:endParaRPr lang="de-DE" sz="1600" dirty="0"/>
          </a:p>
          <a:p>
            <a:pPr marL="342900" indent="-342900">
              <a:buAutoNum type="arabicPeriod" startAt="3"/>
            </a:pPr>
            <a:r>
              <a:rPr lang="de-DE" sz="1600" dirty="0" smtClean="0"/>
              <a:t>All </a:t>
            </a:r>
            <a:r>
              <a:rPr lang="de-DE" sz="1600" dirty="0" err="1" smtClean="0"/>
              <a:t>voxels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range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assigned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i="1" dirty="0" smtClean="0"/>
              <a:t>i</a:t>
            </a:r>
          </a:p>
          <a:p>
            <a:pPr marL="342900" indent="-342900">
              <a:buAutoNum type="arabicPeriod" startAt="3"/>
            </a:pPr>
            <a:endParaRPr lang="de-DE" sz="1600" i="1" dirty="0"/>
          </a:p>
          <a:p>
            <a:pPr marL="342900" indent="-342900">
              <a:buAutoNum type="arabicPeriod" startAt="3"/>
            </a:pPr>
            <a:endParaRPr lang="de-DE" sz="1600" i="1" dirty="0" smtClean="0"/>
          </a:p>
          <a:p>
            <a:r>
              <a:rPr lang="de-DE" sz="1600" i="1" dirty="0"/>
              <a:t> </a:t>
            </a:r>
            <a:r>
              <a:rPr lang="de-DE" sz="1600" i="1" dirty="0" smtClean="0"/>
              <a:t>     </a:t>
            </a:r>
            <a:r>
              <a:rPr lang="de-DE" sz="1600" dirty="0" err="1" smtClean="0"/>
              <a:t>Meaning</a:t>
            </a:r>
            <a:r>
              <a:rPr lang="de-DE" sz="1600" dirty="0" smtClean="0"/>
              <a:t>: Transition 1 </a:t>
            </a:r>
            <a:r>
              <a:rPr lang="de-DE" sz="1600" dirty="0" err="1" smtClean="0"/>
              <a:t>earlier</a:t>
            </a:r>
            <a:r>
              <a:rPr lang="de-DE" sz="1600" dirty="0" smtClean="0"/>
              <a:t> </a:t>
            </a:r>
            <a:r>
              <a:rPr lang="de-DE" sz="1600" dirty="0" err="1" smtClean="0"/>
              <a:t>along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ray</a:t>
            </a:r>
            <a:endParaRPr lang="de-DE" sz="1600" i="1" dirty="0" smtClean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pic>
        <p:nvPicPr>
          <p:cNvPr id="14" name="Bild 1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017888"/>
            <a:ext cx="457200" cy="203200"/>
          </a:xfrm>
          <a:prstGeom prst="rect">
            <a:avLst/>
          </a:prstGeom>
        </p:spPr>
      </p:pic>
      <p:pic>
        <p:nvPicPr>
          <p:cNvPr id="16" name="Bild 1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72" y="2080533"/>
            <a:ext cx="5614640" cy="268347"/>
          </a:xfrm>
          <a:prstGeom prst="rect">
            <a:avLst/>
          </a:prstGeom>
        </p:spPr>
      </p:pic>
      <p:pic>
        <p:nvPicPr>
          <p:cNvPr id="17" name="Bild 16" descr="Screen Shot 2016-05-01 at 15.52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24" y="2564904"/>
            <a:ext cx="2667351" cy="686934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4" y="4797152"/>
            <a:ext cx="2929632" cy="2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75243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674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Appearance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Likelihoods</a:t>
            </a:r>
            <a:r>
              <a:rPr lang="de-DE" sz="1600" b="1" dirty="0" smtClean="0"/>
              <a:t> </a:t>
            </a:r>
          </a:p>
          <a:p>
            <a:endParaRPr lang="de-DE" sz="1600" b="1" dirty="0" smtClean="0"/>
          </a:p>
          <a:p>
            <a:endParaRPr lang="de-DE" sz="1600" b="1" dirty="0"/>
          </a:p>
          <a:p>
            <a:r>
              <a:rPr lang="de-DE" sz="1600" b="1" dirty="0" smtClean="0"/>
              <a:t>Goal: </a:t>
            </a:r>
            <a:r>
              <a:rPr lang="de-DE" sz="1600" b="1" dirty="0" err="1" smtClean="0"/>
              <a:t>classification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scores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the</a:t>
            </a:r>
            <a:endParaRPr lang="de-DE" sz="1600" b="1" dirty="0" smtClean="0"/>
          </a:p>
          <a:p>
            <a:r>
              <a:rPr lang="de-DE" sz="1600" b="1" dirty="0"/>
              <a:t> </a:t>
            </a:r>
            <a:r>
              <a:rPr lang="de-DE" sz="1600" b="1" dirty="0" smtClean="0"/>
              <a:t>          </a:t>
            </a:r>
            <a:r>
              <a:rPr lang="de-DE" sz="1600" b="1" dirty="0" err="1" smtClean="0"/>
              <a:t>labels</a:t>
            </a:r>
            <a:r>
              <a:rPr lang="de-DE" sz="1600" b="1" dirty="0" smtClean="0"/>
              <a:t> in </a:t>
            </a:r>
            <a:r>
              <a:rPr lang="de-DE" sz="1600" b="1" dirty="0" err="1" smtClean="0"/>
              <a:t>the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input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images</a:t>
            </a:r>
            <a:r>
              <a:rPr lang="de-DE" sz="1600" b="1" dirty="0" smtClean="0"/>
              <a:t> </a:t>
            </a:r>
          </a:p>
          <a:p>
            <a:endParaRPr lang="de-DE" sz="1600" b="1" dirty="0"/>
          </a:p>
          <a:p>
            <a:r>
              <a:rPr lang="de-DE" sz="1600" dirty="0" err="1" smtClean="0"/>
              <a:t>We</a:t>
            </a:r>
            <a:r>
              <a:rPr lang="de-DE" sz="1600" dirty="0" smtClean="0"/>
              <a:t> </a:t>
            </a:r>
            <a:r>
              <a:rPr lang="de-DE" sz="1600" dirty="0" err="1" smtClean="0"/>
              <a:t>train</a:t>
            </a:r>
            <a:r>
              <a:rPr lang="de-DE" sz="1600" dirty="0" smtClean="0"/>
              <a:t> a </a:t>
            </a:r>
            <a:r>
              <a:rPr lang="de-DE" sz="1600" dirty="0" err="1" smtClean="0"/>
              <a:t>boosted</a:t>
            </a:r>
            <a:r>
              <a:rPr lang="de-DE" sz="1600" dirty="0" smtClean="0"/>
              <a:t> </a:t>
            </a:r>
            <a:r>
              <a:rPr lang="de-DE" sz="1600" dirty="0" err="1" smtClean="0"/>
              <a:t>decision</a:t>
            </a:r>
            <a:r>
              <a:rPr lang="de-DE" sz="1600" dirty="0" smtClean="0"/>
              <a:t> </a:t>
            </a:r>
            <a:r>
              <a:rPr lang="de-DE" sz="1600" dirty="0" err="1" smtClean="0"/>
              <a:t>tree</a:t>
            </a:r>
            <a:r>
              <a:rPr lang="de-DE" sz="1600" dirty="0" smtClean="0"/>
              <a:t> </a:t>
            </a:r>
            <a:r>
              <a:rPr lang="de-DE" sz="1600" dirty="0" err="1" smtClean="0"/>
              <a:t>classifier</a:t>
            </a:r>
            <a:endParaRPr lang="de-DE" sz="1600" dirty="0" smtClean="0"/>
          </a:p>
          <a:p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Training </a:t>
            </a:r>
            <a:r>
              <a:rPr lang="de-DE" sz="1600" dirty="0" err="1" smtClean="0"/>
              <a:t>images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segmented</a:t>
            </a:r>
            <a:r>
              <a:rPr lang="de-DE" sz="1600" dirty="0" smtClean="0"/>
              <a:t> </a:t>
            </a:r>
            <a:r>
              <a:rPr lang="de-DE" sz="1600" dirty="0" err="1" smtClean="0"/>
              <a:t>into</a:t>
            </a:r>
            <a:r>
              <a:rPr lang="de-DE" sz="1600" dirty="0" smtClean="0"/>
              <a:t> super-pixels (</a:t>
            </a:r>
            <a:r>
              <a:rPr lang="de-DE" sz="1600" dirty="0" err="1" smtClean="0"/>
              <a:t>mean</a:t>
            </a:r>
            <a:r>
              <a:rPr lang="de-DE" sz="1600" dirty="0" smtClean="0"/>
              <a:t> </a:t>
            </a:r>
            <a:r>
              <a:rPr lang="de-DE" sz="1600" dirty="0" err="1" smtClean="0"/>
              <a:t>shift</a:t>
            </a:r>
            <a:r>
              <a:rPr lang="de-DE" sz="16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225 dimensional </a:t>
            </a:r>
            <a:r>
              <a:rPr lang="de-DE" sz="1600" dirty="0" err="1" smtClean="0"/>
              <a:t>feature</a:t>
            </a:r>
            <a:r>
              <a:rPr lang="de-DE" sz="1600" dirty="0" smtClean="0"/>
              <a:t> </a:t>
            </a:r>
            <a:r>
              <a:rPr lang="de-DE" sz="1600" dirty="0" err="1" smtClean="0"/>
              <a:t>vectors</a:t>
            </a:r>
            <a:r>
              <a:rPr lang="de-DE" sz="1600" dirty="0" smtClean="0"/>
              <a:t> </a:t>
            </a:r>
            <a:r>
              <a:rPr lang="de-DE" sz="1600" dirty="0" err="1" smtClean="0"/>
              <a:t>based</a:t>
            </a:r>
            <a:r>
              <a:rPr lang="de-DE" sz="1600" dirty="0" smtClean="0"/>
              <a:t> on </a:t>
            </a:r>
            <a:r>
              <a:rPr lang="de-DE" sz="1600" dirty="0" err="1" smtClean="0"/>
              <a:t>color</a:t>
            </a:r>
            <a:r>
              <a:rPr lang="de-DE" sz="1600" dirty="0" smtClean="0"/>
              <a:t>, </a:t>
            </a:r>
            <a:r>
              <a:rPr lang="de-DE" sz="1600" dirty="0" err="1" smtClean="0"/>
              <a:t>intensity</a:t>
            </a:r>
            <a:r>
              <a:rPr lang="de-DE" sz="1600" dirty="0" smtClean="0"/>
              <a:t>, </a:t>
            </a:r>
            <a:r>
              <a:rPr lang="de-DE" sz="1600" dirty="0" err="1" smtClean="0"/>
              <a:t>geometry</a:t>
            </a:r>
            <a:r>
              <a:rPr lang="de-DE" sz="1600" dirty="0" smtClean="0"/>
              <a:t>, </a:t>
            </a:r>
            <a:r>
              <a:rPr lang="de-DE" sz="1600" dirty="0" err="1" smtClean="0"/>
              <a:t>texture</a:t>
            </a:r>
            <a:r>
              <a:rPr lang="de-DE" sz="1600" dirty="0" smtClean="0"/>
              <a:t>, </a:t>
            </a:r>
            <a:r>
              <a:rPr lang="de-DE" sz="1600" dirty="0" err="1" smtClean="0"/>
              <a:t>location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Classifier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trained</a:t>
            </a:r>
            <a:r>
              <a:rPr lang="de-DE" sz="1600" dirty="0" smtClean="0"/>
              <a:t> </a:t>
            </a:r>
            <a:r>
              <a:rPr lang="de-DE" sz="1600" dirty="0" err="1" smtClean="0"/>
              <a:t>over</a:t>
            </a:r>
            <a:r>
              <a:rPr lang="de-DE" sz="1600" dirty="0" smtClean="0"/>
              <a:t> 5 </a:t>
            </a:r>
            <a:r>
              <a:rPr lang="de-DE" sz="1600" dirty="0" err="1" smtClean="0"/>
              <a:t>classes</a:t>
            </a:r>
            <a:r>
              <a:rPr lang="de-DE" sz="1600" dirty="0" smtClean="0"/>
              <a:t>: </a:t>
            </a:r>
            <a:r>
              <a:rPr lang="de-DE" sz="1600" dirty="0" err="1" smtClean="0"/>
              <a:t>sky</a:t>
            </a:r>
            <a:r>
              <a:rPr lang="de-DE" sz="1600" dirty="0" smtClean="0"/>
              <a:t>, </a:t>
            </a:r>
            <a:r>
              <a:rPr lang="de-DE" sz="1600" dirty="0" err="1" smtClean="0"/>
              <a:t>building</a:t>
            </a:r>
            <a:r>
              <a:rPr lang="de-DE" sz="1600" dirty="0" smtClean="0"/>
              <a:t>, </a:t>
            </a:r>
            <a:r>
              <a:rPr lang="de-DE" sz="1600" dirty="0" err="1" smtClean="0"/>
              <a:t>ground</a:t>
            </a:r>
            <a:r>
              <a:rPr lang="de-DE" sz="1600" dirty="0" smtClean="0"/>
              <a:t>, </a:t>
            </a:r>
            <a:r>
              <a:rPr lang="de-DE" sz="1600" dirty="0" err="1" smtClean="0"/>
              <a:t>vegetation</a:t>
            </a:r>
            <a:r>
              <a:rPr lang="de-DE" sz="1600" dirty="0" smtClean="0"/>
              <a:t>, </a:t>
            </a:r>
            <a:r>
              <a:rPr lang="de-DE" sz="1600" dirty="0" err="1" smtClean="0"/>
              <a:t>clutter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dirty="0" smtClean="0"/>
          </a:p>
          <a:p>
            <a:endParaRPr lang="de-DE" sz="1600" dirty="0"/>
          </a:p>
          <a:p>
            <a:r>
              <a:rPr lang="de-DE" sz="1600" b="1" dirty="0" err="1" smtClean="0"/>
              <a:t>Result</a:t>
            </a:r>
            <a:r>
              <a:rPr lang="de-DE" sz="1600" dirty="0" smtClean="0"/>
              <a:t>: </a:t>
            </a:r>
            <a:r>
              <a:rPr lang="de-DE" sz="1600" dirty="0" err="1" smtClean="0"/>
              <a:t>Scores</a:t>
            </a:r>
            <a:r>
              <a:rPr lang="de-DE" sz="1600" dirty="0" smtClean="0"/>
              <a:t> </a:t>
            </a:r>
            <a:r>
              <a:rPr lang="de-DE" sz="1600" dirty="0" err="1" smtClean="0"/>
              <a:t>represent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log-</a:t>
            </a:r>
            <a:r>
              <a:rPr lang="de-DE" sz="1600" dirty="0" err="1" smtClean="0"/>
              <a:t>likelihoods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class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region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image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7740352" y="292494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Super-pixels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084490" y="6093296"/>
            <a:ext cx="33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 smtClean="0"/>
              <a:t>Source:  </a:t>
            </a:r>
            <a:r>
              <a:rPr lang="de-CH" sz="700" dirty="0" err="1" smtClean="0"/>
              <a:t>Achanta</a:t>
            </a:r>
            <a:r>
              <a:rPr lang="de-CH" sz="700" dirty="0" smtClean="0"/>
              <a:t> et al</a:t>
            </a:r>
            <a:r>
              <a:rPr lang="de-CH" sz="700" dirty="0"/>
              <a:t>:  SLIC Superpixels </a:t>
            </a:r>
            <a:r>
              <a:rPr lang="de-CH" sz="700" dirty="0" err="1"/>
              <a:t>Compared</a:t>
            </a:r>
            <a:r>
              <a:rPr lang="de-CH" sz="700" dirty="0"/>
              <a:t> </a:t>
            </a:r>
            <a:r>
              <a:rPr lang="de-CH" sz="700" dirty="0" err="1"/>
              <a:t>to</a:t>
            </a:r>
            <a:r>
              <a:rPr lang="de-CH" sz="700" dirty="0"/>
              <a:t> State-</a:t>
            </a:r>
            <a:r>
              <a:rPr lang="de-CH" sz="700" dirty="0" err="1"/>
              <a:t>of</a:t>
            </a:r>
            <a:r>
              <a:rPr lang="de-CH" sz="700" dirty="0"/>
              <a:t>-</a:t>
            </a:r>
            <a:r>
              <a:rPr lang="de-CH" sz="700" dirty="0" err="1"/>
              <a:t>the</a:t>
            </a:r>
            <a:r>
              <a:rPr lang="de-CH" sz="700" dirty="0"/>
              <a:t>-art Superpixel </a:t>
            </a:r>
            <a:r>
              <a:rPr lang="de-CH" sz="700" dirty="0" err="1"/>
              <a:t>Methods</a:t>
            </a:r>
            <a:endParaRPr lang="de-CH" sz="700" dirty="0"/>
          </a:p>
        </p:txBody>
      </p:sp>
      <p:pic>
        <p:nvPicPr>
          <p:cNvPr id="10" name="Bild 9" descr="1180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06031"/>
            <a:ext cx="3133125" cy="20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002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531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endParaRPr lang="de-DE" sz="1600" b="1" dirty="0" smtClean="0"/>
          </a:p>
          <a:p>
            <a:r>
              <a:rPr lang="de-DE" sz="1400" dirty="0" smtClean="0"/>
              <a:t>Goal: Model </a:t>
            </a:r>
          </a:p>
          <a:p>
            <a:endParaRPr lang="de-DE" sz="1600" b="1" dirty="0"/>
          </a:p>
          <a:p>
            <a:pPr marL="342900" indent="-342900">
              <a:buFont typeface="Arial"/>
              <a:buChar char="•"/>
            </a:pPr>
            <a:r>
              <a:rPr lang="de-DE" sz="1600" dirty="0" smtClean="0"/>
              <a:t>     </a:t>
            </a:r>
            <a:r>
              <a:rPr lang="de-DE" sz="1600" dirty="0"/>
              <a:t> </a:t>
            </a:r>
            <a:r>
              <a:rPr lang="de-DE" sz="1400" dirty="0" err="1" smtClean="0"/>
              <a:t>denotes</a:t>
            </a:r>
            <a:r>
              <a:rPr lang="de-DE" sz="1400" dirty="0" smtClean="0"/>
              <a:t> a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dirty="0" err="1" smtClean="0"/>
              <a:t>event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</a:t>
            </a:r>
            <a:r>
              <a:rPr lang="de-DE" sz="1400" dirty="0" err="1" smtClean="0"/>
              <a:t>label</a:t>
            </a:r>
            <a:r>
              <a:rPr lang="de-DE" sz="1400" dirty="0" smtClean="0"/>
              <a:t> </a:t>
            </a:r>
            <a:r>
              <a:rPr lang="de-DE" sz="1400" i="1" dirty="0" smtClean="0"/>
              <a:t>i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/>
              <a:t> </a:t>
            </a:r>
            <a:r>
              <a:rPr lang="de-DE" sz="1400" dirty="0" err="1" smtClean="0"/>
              <a:t>at</a:t>
            </a:r>
            <a:r>
              <a:rPr lang="de-DE" sz="1400" dirty="0" smtClean="0"/>
              <a:t> </a:t>
            </a:r>
            <a:r>
              <a:rPr lang="de-DE" sz="1400" dirty="0" err="1" smtClean="0"/>
              <a:t>voxel</a:t>
            </a:r>
            <a:r>
              <a:rPr lang="de-DE" sz="1400" dirty="0" smtClean="0"/>
              <a:t> </a:t>
            </a:r>
            <a:r>
              <a:rPr lang="de-DE" sz="1400" i="1" dirty="0" smtClean="0"/>
              <a:t>s</a:t>
            </a:r>
          </a:p>
          <a:p>
            <a:pPr marL="342900" indent="-342900">
              <a:buFont typeface="Arial"/>
              <a:buChar char="•"/>
            </a:pPr>
            <a:r>
              <a:rPr lang="de-DE" sz="1400" dirty="0" smtClean="0"/>
              <a:t>    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unit-length</a:t>
            </a:r>
            <a:r>
              <a:rPr lang="de-DE" sz="1400" dirty="0" smtClean="0"/>
              <a:t> </a:t>
            </a:r>
            <a:r>
              <a:rPr lang="de-DE" sz="1400" dirty="0" err="1" smtClean="0"/>
              <a:t>boundary</a:t>
            </a:r>
            <a:r>
              <a:rPr lang="de-DE" sz="1400" dirty="0" smtClean="0"/>
              <a:t> normal </a:t>
            </a:r>
            <a:r>
              <a:rPr lang="de-DE" sz="1400" dirty="0" err="1" smtClean="0"/>
              <a:t>at</a:t>
            </a:r>
            <a:r>
              <a:rPr lang="de-DE" sz="1400" dirty="0" smtClean="0"/>
              <a:t>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voxel</a:t>
            </a:r>
            <a:r>
              <a:rPr lang="de-DE" sz="1400" dirty="0" smtClean="0"/>
              <a:t> </a:t>
            </a:r>
            <a:r>
              <a:rPr lang="de-DE" sz="1400" i="1" dirty="0" smtClean="0"/>
              <a:t>s</a:t>
            </a:r>
          </a:p>
          <a:p>
            <a:pPr marL="342900" indent="-342900">
              <a:buFont typeface="Arial"/>
              <a:buChar char="•"/>
            </a:pPr>
            <a:endParaRPr lang="de-DE" sz="1600" dirty="0"/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Instead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moedling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direclty</a:t>
            </a:r>
            <a:r>
              <a:rPr lang="de-DE" sz="1400" dirty="0" smtClean="0"/>
              <a:t>, </a:t>
            </a:r>
            <a:r>
              <a:rPr lang="de-DE" sz="1400" dirty="0" err="1" smtClean="0"/>
              <a:t>we</a:t>
            </a:r>
            <a:r>
              <a:rPr lang="de-DE" sz="1400" dirty="0" smtClean="0"/>
              <a:t>  </a:t>
            </a:r>
            <a:r>
              <a:rPr lang="de-DE" sz="1400" dirty="0" err="1" smtClean="0"/>
              <a:t>use</a:t>
            </a:r>
            <a:r>
              <a:rPr lang="de-DE" sz="1400" dirty="0" smtClean="0"/>
              <a:t> </a:t>
            </a:r>
            <a:endParaRPr lang="de-DE" sz="1400" dirty="0" smtClean="0"/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Modeled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a Gibbs </a:t>
            </a:r>
            <a:r>
              <a:rPr lang="de-DE" sz="1400" dirty="0" err="1" smtClean="0"/>
              <a:t>probability</a:t>
            </a:r>
            <a:r>
              <a:rPr lang="de-DE" sz="1400" dirty="0" smtClean="0"/>
              <a:t> </a:t>
            </a:r>
            <a:r>
              <a:rPr lang="de-DE" sz="1400" dirty="0" err="1" smtClean="0"/>
              <a:t>measure</a:t>
            </a: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smtClean="0"/>
              <a:t>       </a:t>
            </a:r>
            <a:r>
              <a:rPr lang="de-DE" sz="1400" dirty="0" err="1" smtClean="0"/>
              <a:t>for</a:t>
            </a:r>
            <a:r>
              <a:rPr lang="de-DE" sz="1400" dirty="0" smtClean="0"/>
              <a:t> a pos. 1-homog.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respective</a:t>
            </a:r>
            <a:r>
              <a:rPr lang="de-DE" sz="1400" dirty="0" smtClean="0"/>
              <a:t> </a:t>
            </a:r>
            <a:r>
              <a:rPr lang="de-DE" sz="1400" dirty="0" err="1" smtClean="0"/>
              <a:t>partition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endParaRPr lang="de-DE" sz="1400" dirty="0"/>
          </a:p>
          <a:p>
            <a:pPr>
              <a:lnSpc>
                <a:spcPct val="80000"/>
              </a:lnSpc>
            </a:pP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err="1" smtClean="0"/>
              <a:t>Consequently</a:t>
            </a:r>
            <a:r>
              <a:rPr lang="de-DE" sz="1400" dirty="0" smtClean="0"/>
              <a:t> </a:t>
            </a:r>
          </a:p>
          <a:p>
            <a:endParaRPr lang="de-DE" sz="1400" dirty="0" smtClean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To</a:t>
            </a:r>
            <a:r>
              <a:rPr lang="de-DE" sz="1400" dirty="0" smtClean="0"/>
              <a:t> fit </a:t>
            </a:r>
            <a:r>
              <a:rPr lang="de-DE" sz="1400" dirty="0" err="1" smtClean="0"/>
              <a:t>parameters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training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r>
              <a:rPr lang="de-DE" sz="1400" dirty="0" smtClean="0"/>
              <a:t>, </a:t>
            </a:r>
            <a:r>
              <a:rPr lang="de-DE" sz="1400" dirty="0" err="1" smtClean="0"/>
              <a:t>use</a:t>
            </a:r>
            <a:r>
              <a:rPr lang="de-DE" sz="1400" dirty="0" smtClean="0"/>
              <a:t> ML-</a:t>
            </a:r>
            <a:r>
              <a:rPr lang="de-DE" sz="1400" dirty="0" err="1"/>
              <a:t>e</a:t>
            </a:r>
            <a:r>
              <a:rPr lang="de-DE" sz="1400" dirty="0" err="1" smtClean="0"/>
              <a:t>stimation</a:t>
            </a: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smtClean="0"/>
              <a:t>      </a:t>
            </a:r>
            <a:r>
              <a:rPr lang="de-DE" sz="1400" dirty="0" err="1" smtClean="0"/>
              <a:t>over</a:t>
            </a:r>
            <a:r>
              <a:rPr lang="de-DE" sz="1400" dirty="0" smtClean="0"/>
              <a:t> all </a:t>
            </a:r>
            <a:r>
              <a:rPr lang="de-DE" sz="1400" dirty="0" err="1" smtClean="0"/>
              <a:t>training</a:t>
            </a:r>
            <a:r>
              <a:rPr lang="de-DE" sz="1400" dirty="0" smtClean="0"/>
              <a:t> </a:t>
            </a:r>
            <a:r>
              <a:rPr lang="de-DE" sz="1400" dirty="0" err="1" smtClean="0"/>
              <a:t>samples</a:t>
            </a:r>
            <a:r>
              <a:rPr lang="de-DE" sz="1400" dirty="0" smtClean="0"/>
              <a:t> </a:t>
            </a:r>
            <a:r>
              <a:rPr lang="de-DE" sz="1400" i="1" dirty="0" smtClean="0"/>
              <a:t>s</a:t>
            </a:r>
            <a:r>
              <a:rPr lang="de-DE" sz="1400" dirty="0"/>
              <a:t> </a:t>
            </a:r>
            <a:r>
              <a:rPr lang="de-DE" sz="1400" dirty="0" smtClean="0"/>
              <a:t>,               </a:t>
            </a:r>
            <a:r>
              <a:rPr lang="de-DE" sz="1400" dirty="0" err="1" smtClean="0"/>
              <a:t>functions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      </a:t>
            </a:r>
            <a:r>
              <a:rPr lang="de-DE" sz="1400" dirty="0" err="1" smtClean="0"/>
              <a:t>which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gathers</a:t>
            </a:r>
            <a:r>
              <a:rPr lang="de-DE" sz="1400" dirty="0" smtClean="0"/>
              <a:t> in   </a:t>
            </a:r>
            <a:endParaRPr lang="de-DE" sz="1600" dirty="0" smtClean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Estimate</a:t>
            </a:r>
            <a:r>
              <a:rPr lang="de-DE" sz="1400" dirty="0" smtClean="0"/>
              <a:t> </a:t>
            </a:r>
            <a:r>
              <a:rPr lang="de-DE" sz="1400" dirty="0" err="1" smtClean="0"/>
              <a:t>probability</a:t>
            </a:r>
            <a:r>
              <a:rPr lang="de-DE" sz="1400" dirty="0" smtClean="0"/>
              <a:t>                   </a:t>
            </a:r>
            <a:r>
              <a:rPr lang="de-DE" sz="1400" dirty="0" err="1" smtClean="0"/>
              <a:t>of</a:t>
            </a:r>
            <a:r>
              <a:rPr lang="de-DE" sz="1400" dirty="0" smtClean="0"/>
              <a:t>              </a:t>
            </a:r>
            <a:r>
              <a:rPr lang="de-DE" sz="1400" dirty="0" err="1" smtClean="0"/>
              <a:t>upfront</a:t>
            </a:r>
            <a:r>
              <a:rPr lang="de-DE" sz="1400" dirty="0" smtClean="0"/>
              <a:t> </a:t>
            </a:r>
            <a:r>
              <a:rPr lang="de-DE" sz="1400" dirty="0" err="1" smtClean="0"/>
              <a:t>by</a:t>
            </a:r>
            <a:r>
              <a:rPr lang="de-DE" sz="1400" dirty="0" smtClean="0"/>
              <a:t> </a:t>
            </a:r>
            <a:r>
              <a:rPr lang="de-DE" sz="1400" dirty="0" err="1" smtClean="0"/>
              <a:t>countin</a:t>
            </a:r>
            <a:r>
              <a:rPr lang="de-DE" sz="1400" dirty="0" err="1" smtClean="0"/>
              <a:t>g</a:t>
            </a:r>
            <a:r>
              <a:rPr lang="de-DE" sz="1400" dirty="0" smtClean="0"/>
              <a:t> </a:t>
            </a:r>
            <a:r>
              <a:rPr lang="de-DE" sz="1400" dirty="0" err="1" smtClean="0"/>
              <a:t>frequencies</a:t>
            </a:r>
            <a:r>
              <a:rPr lang="de-DE" sz="1400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de-DE" sz="1400" dirty="0"/>
              <a:t> </a:t>
            </a:r>
            <a:r>
              <a:rPr lang="de-DE" sz="1400" dirty="0" smtClean="0"/>
              <a:t>     </a:t>
            </a:r>
            <a:r>
              <a:rPr lang="de-DE" sz="1400" dirty="0" err="1" smtClean="0"/>
              <a:t>from</a:t>
            </a:r>
            <a:r>
              <a:rPr lang="de-DE" sz="1400" dirty="0" smtClean="0"/>
              <a:t> </a:t>
            </a:r>
            <a:r>
              <a:rPr lang="de-DE" sz="1400" dirty="0" err="1" smtClean="0"/>
              <a:t>training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r>
              <a:rPr lang="de-DE" sz="1400" dirty="0" smtClean="0"/>
              <a:t> -&gt; </a:t>
            </a:r>
            <a:r>
              <a:rPr lang="de-DE" sz="1400" dirty="0" err="1" smtClean="0"/>
              <a:t>decouples</a:t>
            </a:r>
            <a:r>
              <a:rPr lang="de-DE" sz="1400" dirty="0" smtClean="0"/>
              <a:t> ML-</a:t>
            </a:r>
            <a:r>
              <a:rPr lang="de-DE" sz="1400" dirty="0" err="1" smtClean="0"/>
              <a:t>estimation</a:t>
            </a:r>
            <a:r>
              <a:rPr lang="de-DE" sz="1400" dirty="0" smtClean="0"/>
              <a:t> </a:t>
            </a:r>
            <a:r>
              <a:rPr lang="de-DE" sz="1400" dirty="0" err="1" smtClean="0"/>
              <a:t>into</a:t>
            </a:r>
            <a:endParaRPr lang="de-DE" sz="1400" dirty="0" smtClean="0"/>
          </a:p>
          <a:p>
            <a:pPr>
              <a:lnSpc>
                <a:spcPct val="150000"/>
              </a:lnSpc>
            </a:pPr>
            <a:r>
              <a:rPr lang="de-DE" sz="1400" b="1" dirty="0" err="1" smtClean="0"/>
              <a:t>What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is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this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function</a:t>
            </a:r>
            <a:r>
              <a:rPr lang="de-DE" sz="1400" b="1" dirty="0" smtClean="0"/>
              <a:t>        ? </a:t>
            </a:r>
            <a:endParaRPr lang="de-DE" sz="1400" b="1" dirty="0" smtClean="0"/>
          </a:p>
          <a:p>
            <a:endParaRPr lang="de-DE" sz="1600" b="1" dirty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28" y="1700808"/>
            <a:ext cx="304800" cy="279400"/>
          </a:xfrm>
          <a:prstGeom prst="rect">
            <a:avLst/>
          </a:prstGeom>
        </p:spPr>
      </p:pic>
      <p:pic>
        <p:nvPicPr>
          <p:cNvPr id="10" name="Bild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69293"/>
            <a:ext cx="360040" cy="151595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70589"/>
            <a:ext cx="258192" cy="238331"/>
          </a:xfrm>
          <a:prstGeom prst="rect">
            <a:avLst/>
          </a:prstGeom>
        </p:spPr>
      </p:pic>
      <p:pic>
        <p:nvPicPr>
          <p:cNvPr id="14" name="Bild 1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62" y="3005584"/>
            <a:ext cx="226246" cy="207392"/>
          </a:xfrm>
          <a:prstGeom prst="rect">
            <a:avLst/>
          </a:prstGeom>
        </p:spPr>
      </p:pic>
      <p:pic>
        <p:nvPicPr>
          <p:cNvPr id="15" name="Bild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16" y="2996952"/>
            <a:ext cx="2264019" cy="207392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08338"/>
            <a:ext cx="2376264" cy="192670"/>
          </a:xfrm>
          <a:prstGeom prst="rect">
            <a:avLst/>
          </a:prstGeom>
        </p:spPr>
      </p:pic>
      <p:pic>
        <p:nvPicPr>
          <p:cNvPr id="26" name="Bild 25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97" y="3556248"/>
            <a:ext cx="271591" cy="232792"/>
          </a:xfrm>
          <a:prstGeom prst="rect">
            <a:avLst/>
          </a:prstGeom>
        </p:spPr>
      </p:pic>
      <p:pic>
        <p:nvPicPr>
          <p:cNvPr id="28" name="Bild 27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81" y="3501008"/>
            <a:ext cx="2395488" cy="286028"/>
          </a:xfrm>
          <a:prstGeom prst="rect">
            <a:avLst/>
          </a:prstGeom>
        </p:spPr>
      </p:pic>
      <p:pic>
        <p:nvPicPr>
          <p:cNvPr id="30" name="Bild 29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005064"/>
            <a:ext cx="3600400" cy="252660"/>
          </a:xfrm>
          <a:prstGeom prst="rect">
            <a:avLst/>
          </a:prstGeom>
        </p:spPr>
      </p:pic>
      <p:pic>
        <p:nvPicPr>
          <p:cNvPr id="31" name="Bild 30" descr="Screen Shot 2016-05-03 at 13.39.37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268760"/>
            <a:ext cx="4748335" cy="856464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6732240" y="198884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section</a:t>
            </a:r>
            <a:r>
              <a:rPr lang="de-DE" sz="1200" dirty="0" smtClean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 smtClean="0"/>
              <a:t>cadastral</a:t>
            </a:r>
            <a:r>
              <a:rPr lang="de-DE" sz="1200" dirty="0" smtClean="0"/>
              <a:t> </a:t>
            </a:r>
            <a:r>
              <a:rPr lang="de-DE" sz="1200" dirty="0" err="1"/>
              <a:t>city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  <a:endParaRPr lang="de-DE" sz="1200" dirty="0"/>
          </a:p>
        </p:txBody>
      </p:sp>
      <p:pic>
        <p:nvPicPr>
          <p:cNvPr id="33" name="Bild 32" descr="Screen Shot 2016-05-03 at 13.45.41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383071"/>
            <a:ext cx="3281096" cy="486089"/>
          </a:xfrm>
          <a:prstGeom prst="rect">
            <a:avLst/>
          </a:prstGeom>
        </p:spPr>
      </p:pic>
      <p:pic>
        <p:nvPicPr>
          <p:cNvPr id="37" name="Bild 3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869160"/>
            <a:ext cx="603090" cy="201030"/>
          </a:xfrm>
          <a:prstGeom prst="rect">
            <a:avLst/>
          </a:prstGeom>
        </p:spPr>
      </p:pic>
      <p:pic>
        <p:nvPicPr>
          <p:cNvPr id="39" name="Bild 38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869160"/>
            <a:ext cx="245703" cy="201030"/>
          </a:xfrm>
          <a:prstGeom prst="rect">
            <a:avLst/>
          </a:prstGeom>
        </p:spPr>
      </p:pic>
      <p:pic>
        <p:nvPicPr>
          <p:cNvPr id="40" name="Bild 39" descr="Screen Shot 2016-05-03 at 13.51.32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63" y="4848944"/>
            <a:ext cx="2147633" cy="236240"/>
          </a:xfrm>
          <a:prstGeom prst="rect">
            <a:avLst/>
          </a:prstGeom>
        </p:spPr>
      </p:pic>
      <p:pic>
        <p:nvPicPr>
          <p:cNvPr id="42" name="Bild 41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5155146"/>
            <a:ext cx="753332" cy="218070"/>
          </a:xfrm>
          <a:prstGeom prst="rect">
            <a:avLst/>
          </a:prstGeom>
        </p:spPr>
      </p:pic>
      <p:pic>
        <p:nvPicPr>
          <p:cNvPr id="44" name="Bild 4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157192"/>
            <a:ext cx="508331" cy="190624"/>
          </a:xfrm>
          <a:prstGeom prst="rect">
            <a:avLst/>
          </a:prstGeom>
        </p:spPr>
      </p:pic>
      <p:pic>
        <p:nvPicPr>
          <p:cNvPr id="46" name="Bild 45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150954"/>
            <a:ext cx="1133376" cy="245910"/>
          </a:xfrm>
          <a:prstGeom prst="rect">
            <a:avLst/>
          </a:prstGeom>
        </p:spPr>
      </p:pic>
      <p:pic>
        <p:nvPicPr>
          <p:cNvPr id="47" name="Bild 46" descr="Screen Shot 2016-05-03 at 14.03.37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445224"/>
            <a:ext cx="3550295" cy="651485"/>
          </a:xfrm>
          <a:prstGeom prst="rect">
            <a:avLst/>
          </a:prstGeom>
        </p:spPr>
      </p:pic>
      <p:pic>
        <p:nvPicPr>
          <p:cNvPr id="49" name="Bild 48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52" y="5877272"/>
            <a:ext cx="274940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13122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496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        </a:t>
            </a:r>
            <a:r>
              <a:rPr lang="de-DE" sz="1400" dirty="0"/>
              <a:t>? </a:t>
            </a:r>
          </a:p>
          <a:p>
            <a:endParaRPr lang="de-DE" sz="1400" b="1" dirty="0" smtClean="0"/>
          </a:p>
          <a:p>
            <a:pPr marL="285750" indent="-285750">
              <a:buFont typeface="Arial"/>
              <a:buChar char="•"/>
            </a:pPr>
            <a:r>
              <a:rPr lang="de-DE" sz="1400" dirty="0" err="1" smtClean="0"/>
              <a:t>Restrict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convex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positively</a:t>
            </a:r>
            <a:r>
              <a:rPr lang="de-DE" sz="1400" dirty="0" smtClean="0"/>
              <a:t> 1-homogenous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choose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parametrize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convex</a:t>
            </a:r>
            <a:r>
              <a:rPr lang="de-DE" sz="1400" dirty="0" smtClean="0"/>
              <a:t> </a:t>
            </a:r>
            <a:r>
              <a:rPr lang="de-DE" sz="1400" dirty="0" err="1" smtClean="0"/>
              <a:t>conjugate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</a:p>
          <a:p>
            <a:pPr>
              <a:lnSpc>
                <a:spcPct val="200000"/>
              </a:lnSpc>
            </a:pPr>
            <a:endParaRPr lang="de-DE" sz="1400" dirty="0" smtClean="0"/>
          </a:p>
          <a:p>
            <a:pPr>
              <a:lnSpc>
                <a:spcPct val="130000"/>
              </a:lnSpc>
            </a:pPr>
            <a:r>
              <a:rPr lang="de-DE" sz="1400" dirty="0"/>
              <a:t> </a:t>
            </a:r>
            <a:r>
              <a:rPr lang="de-DE" sz="1400" dirty="0" smtClean="0"/>
              <a:t>   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indicator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a </a:t>
            </a:r>
            <a:r>
              <a:rPr lang="de-DE" sz="1400" dirty="0" err="1" smtClean="0"/>
              <a:t>convex</a:t>
            </a:r>
            <a:r>
              <a:rPr lang="de-DE" sz="1400" i="1" dirty="0" smtClean="0"/>
              <a:t> Wulff </a:t>
            </a:r>
            <a:r>
              <a:rPr lang="de-DE" sz="1400" i="1" dirty="0" err="1" smtClean="0"/>
              <a:t>shape</a:t>
            </a:r>
            <a:r>
              <a:rPr lang="de-DE" sz="1400" i="1" dirty="0"/>
              <a:t> </a:t>
            </a:r>
            <a:r>
              <a:rPr lang="de-DE" sz="1400" dirty="0" smtClean="0"/>
              <a:t>-&gt; </a:t>
            </a:r>
            <a:r>
              <a:rPr lang="de-DE" sz="1400" dirty="0" err="1" smtClean="0"/>
              <a:t>easier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parametrize</a:t>
            </a:r>
            <a:endParaRPr lang="de-DE" sz="14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err="1" smtClean="0"/>
              <a:t>Which</a:t>
            </a:r>
            <a:r>
              <a:rPr lang="de-DE" sz="1400" dirty="0" smtClean="0"/>
              <a:t> Wulff </a:t>
            </a:r>
            <a:r>
              <a:rPr lang="de-DE" sz="1400" dirty="0" err="1" smtClean="0"/>
              <a:t>shape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picked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       -&gt; </a:t>
            </a:r>
            <a:r>
              <a:rPr lang="de-DE" sz="1400" dirty="0" err="1" smtClean="0"/>
              <a:t>part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ML </a:t>
            </a:r>
            <a:r>
              <a:rPr lang="de-DE" sz="1400" dirty="0" err="1" smtClean="0"/>
              <a:t>estimation</a:t>
            </a:r>
            <a:endParaRPr lang="de-DE" sz="14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Wulff </a:t>
            </a:r>
            <a:r>
              <a:rPr lang="de-DE" sz="1400" dirty="0" err="1" smtClean="0"/>
              <a:t>shapes</a:t>
            </a:r>
            <a:r>
              <a:rPr lang="de-DE" sz="1400" dirty="0" smtClean="0"/>
              <a:t> </a:t>
            </a:r>
            <a:r>
              <a:rPr lang="de-DE" sz="1400" dirty="0" err="1" smtClean="0"/>
              <a:t>designed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model</a:t>
            </a:r>
            <a:r>
              <a:rPr lang="de-DE" sz="1400" dirty="0" smtClean="0"/>
              <a:t> </a:t>
            </a:r>
            <a:r>
              <a:rPr lang="de-DE" sz="1400" dirty="0" err="1" smtClean="0"/>
              <a:t>two</a:t>
            </a:r>
            <a:r>
              <a:rPr lang="de-DE" sz="1400" dirty="0" smtClean="0"/>
              <a:t> </a:t>
            </a:r>
            <a:r>
              <a:rPr lang="de-DE" sz="1400" dirty="0" err="1" smtClean="0"/>
              <a:t>frequent</a:t>
            </a:r>
            <a:r>
              <a:rPr lang="de-DE" sz="1400" dirty="0" smtClean="0"/>
              <a:t>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priors</a:t>
            </a:r>
            <a:endParaRPr lang="de-DE" sz="1400" dirty="0" smtClean="0"/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de-DE" sz="1400" dirty="0" err="1" smtClean="0"/>
              <a:t>prior</a:t>
            </a:r>
            <a:r>
              <a:rPr lang="de-DE" sz="1400" dirty="0" smtClean="0"/>
              <a:t> </a:t>
            </a:r>
            <a:r>
              <a:rPr lang="de-DE" sz="1400" dirty="0" err="1" smtClean="0"/>
              <a:t>favors</a:t>
            </a:r>
            <a:r>
              <a:rPr lang="de-DE" sz="1400" dirty="0" smtClean="0"/>
              <a:t>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normals</a:t>
            </a:r>
            <a:r>
              <a:rPr lang="de-DE" sz="1400" dirty="0" smtClean="0"/>
              <a:t> </a:t>
            </a:r>
            <a:r>
              <a:rPr lang="de-DE" sz="1400" dirty="0" err="1" smtClean="0"/>
              <a:t>aligned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specific</a:t>
            </a:r>
            <a:r>
              <a:rPr lang="de-DE" sz="1400" dirty="0" smtClean="0"/>
              <a:t> </a:t>
            </a:r>
            <a:r>
              <a:rPr lang="de-DE" sz="1400" dirty="0" err="1" smtClean="0"/>
              <a:t>direction</a:t>
            </a:r>
            <a:r>
              <a:rPr lang="de-DE" sz="1400" dirty="0" smtClean="0"/>
              <a:t> ( </a:t>
            </a: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 err="1" smtClean="0"/>
              <a:t>normals</a:t>
            </a:r>
            <a:r>
              <a:rPr lang="de-DE" sz="1400" dirty="0" smtClean="0"/>
              <a:t> &lt;-&gt; </a:t>
            </a:r>
            <a:r>
              <a:rPr lang="de-DE" sz="1400" dirty="0" err="1" smtClean="0"/>
              <a:t>vertical</a:t>
            </a:r>
            <a:r>
              <a:rPr lang="de-DE" sz="1400" dirty="0" smtClean="0"/>
              <a:t>)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de-DE" sz="1400" dirty="0" smtClean="0"/>
              <a:t>Prior </a:t>
            </a:r>
            <a:r>
              <a:rPr lang="de-DE" sz="1400" dirty="0" err="1" smtClean="0"/>
              <a:t>favors</a:t>
            </a:r>
            <a:r>
              <a:rPr lang="de-DE" sz="1400" dirty="0" smtClean="0"/>
              <a:t>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normals</a:t>
            </a:r>
            <a:r>
              <a:rPr lang="de-DE" sz="1400" dirty="0" smtClean="0"/>
              <a:t> orthogonal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given</a:t>
            </a:r>
            <a:r>
              <a:rPr lang="de-DE" sz="1400" dirty="0" smtClean="0"/>
              <a:t> </a:t>
            </a:r>
            <a:r>
              <a:rPr lang="de-DE" sz="1400" dirty="0" err="1" smtClean="0"/>
              <a:t>direction</a:t>
            </a:r>
            <a:r>
              <a:rPr lang="de-DE" sz="1400" dirty="0" smtClean="0"/>
              <a:t> ( </a:t>
            </a:r>
            <a:r>
              <a:rPr lang="de-DE" sz="1400" dirty="0" err="1" smtClean="0"/>
              <a:t>facade</a:t>
            </a:r>
            <a:r>
              <a:rPr lang="de-DE" sz="1400" dirty="0" smtClean="0"/>
              <a:t> </a:t>
            </a:r>
            <a:r>
              <a:rPr lang="de-DE" sz="1400" dirty="0" err="1" smtClean="0"/>
              <a:t>normals</a:t>
            </a:r>
            <a:r>
              <a:rPr lang="de-DE" sz="1400" dirty="0" smtClean="0"/>
              <a:t> &lt;-&gt; </a:t>
            </a:r>
            <a:r>
              <a:rPr lang="de-DE" sz="1400" dirty="0" err="1" smtClean="0"/>
              <a:t>vertical</a:t>
            </a:r>
            <a:r>
              <a:rPr lang="de-DE" sz="1400" dirty="0" smtClean="0"/>
              <a:t>)</a:t>
            </a:r>
          </a:p>
          <a:p>
            <a:pPr lvl="1">
              <a:lnSpc>
                <a:spcPct val="130000"/>
              </a:lnSpc>
            </a:pPr>
            <a:endParaRPr lang="de-DE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de-DE" sz="1400" dirty="0" err="1" smtClean="0"/>
              <a:t>Wullf</a:t>
            </a:r>
            <a:r>
              <a:rPr lang="de-DE" sz="1400" dirty="0" smtClean="0"/>
              <a:t> </a:t>
            </a:r>
            <a:r>
              <a:rPr lang="de-DE" sz="1400" dirty="0" err="1" smtClean="0"/>
              <a:t>shape</a:t>
            </a:r>
            <a:r>
              <a:rPr lang="de-DE" sz="1400" i="1" dirty="0" smtClean="0"/>
              <a:t>: Line Segment </a:t>
            </a:r>
            <a:r>
              <a:rPr lang="de-DE" sz="1400" dirty="0" smtClean="0"/>
              <a:t>in </a:t>
            </a:r>
            <a:r>
              <a:rPr lang="de-DE" sz="1400" dirty="0" err="1" smtClean="0"/>
              <a:t>z-direction</a:t>
            </a:r>
            <a:r>
              <a:rPr lang="de-DE" sz="1400" dirty="0" smtClean="0"/>
              <a:t> </a:t>
            </a:r>
            <a:r>
              <a:rPr lang="de-DE" sz="1400" dirty="0" err="1" smtClean="0"/>
              <a:t>at</a:t>
            </a:r>
            <a:r>
              <a:rPr lang="de-DE" sz="1400" dirty="0" smtClean="0"/>
              <a:t> </a:t>
            </a:r>
            <a:r>
              <a:rPr lang="de-DE" sz="1400" dirty="0" err="1" smtClean="0"/>
              <a:t>origin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length</a:t>
            </a:r>
            <a:r>
              <a:rPr lang="de-DE" sz="1400" dirty="0" smtClean="0"/>
              <a:t> </a:t>
            </a:r>
            <a:r>
              <a:rPr lang="de-DE" sz="1400" i="1" dirty="0" smtClean="0"/>
              <a:t>2l </a:t>
            </a:r>
            <a:r>
              <a:rPr lang="de-DE" sz="1400" dirty="0" smtClean="0"/>
              <a:t>-&gt;</a:t>
            </a:r>
            <a:r>
              <a:rPr lang="de-DE" sz="1400" i="1" dirty="0" smtClean="0"/>
              <a:t> 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de-DE" sz="1400" dirty="0" err="1" smtClean="0"/>
              <a:t>Wullf</a:t>
            </a:r>
            <a:r>
              <a:rPr lang="de-DE" sz="1400" dirty="0" smtClean="0"/>
              <a:t> </a:t>
            </a:r>
            <a:r>
              <a:rPr lang="de-DE" sz="1400" dirty="0" err="1" smtClean="0"/>
              <a:t>shape</a:t>
            </a:r>
            <a:r>
              <a:rPr lang="de-DE" sz="1400" dirty="0" smtClean="0"/>
              <a:t>: Half-</a:t>
            </a:r>
            <a:r>
              <a:rPr lang="de-DE" sz="1400" dirty="0" err="1" smtClean="0"/>
              <a:t>sphere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radius</a:t>
            </a:r>
            <a:r>
              <a:rPr lang="de-DE" sz="1400" dirty="0" smtClean="0"/>
              <a:t> </a:t>
            </a:r>
            <a:r>
              <a:rPr lang="de-DE" sz="1400" i="1" dirty="0" err="1" smtClean="0"/>
              <a:t>r</a:t>
            </a:r>
            <a:r>
              <a:rPr lang="de-DE" sz="1400" i="1" dirty="0" smtClean="0"/>
              <a:t> </a:t>
            </a:r>
            <a:r>
              <a:rPr lang="de-DE" sz="1400" dirty="0" err="1" smtClean="0"/>
              <a:t>centered</a:t>
            </a:r>
            <a:r>
              <a:rPr lang="de-DE" sz="1400" dirty="0" smtClean="0"/>
              <a:t> </a:t>
            </a:r>
            <a:r>
              <a:rPr lang="de-DE" sz="1400" dirty="0" err="1" smtClean="0"/>
              <a:t>at</a:t>
            </a:r>
            <a:r>
              <a:rPr lang="de-DE" sz="1400" dirty="0" smtClean="0"/>
              <a:t> </a:t>
            </a:r>
            <a:r>
              <a:rPr lang="de-DE" sz="1400" dirty="0" err="1" smtClean="0"/>
              <a:t>origin</a:t>
            </a:r>
            <a:r>
              <a:rPr lang="de-DE" sz="1400" dirty="0" smtClean="0"/>
              <a:t> in </a:t>
            </a:r>
            <a:r>
              <a:rPr lang="de-DE" sz="1400" dirty="0" err="1" smtClean="0"/>
              <a:t>opposition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spherical</a:t>
            </a:r>
            <a:r>
              <a:rPr lang="de-DE" sz="1400" dirty="0" smtClean="0"/>
              <a:t> </a:t>
            </a:r>
            <a:r>
              <a:rPr lang="de-DE" sz="1400" dirty="0" err="1" smtClean="0"/>
              <a:t>cap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height</a:t>
            </a:r>
            <a:r>
              <a:rPr lang="de-DE" sz="1400" i="1" dirty="0" smtClean="0"/>
              <a:t> h</a:t>
            </a:r>
          </a:p>
          <a:p>
            <a:pPr>
              <a:lnSpc>
                <a:spcPct val="130000"/>
              </a:lnSpc>
            </a:pPr>
            <a:r>
              <a:rPr lang="de-DE" sz="1400" i="1" dirty="0" smtClean="0"/>
              <a:t>             			</a:t>
            </a:r>
            <a:r>
              <a:rPr lang="de-DE" sz="1400" i="1" dirty="0"/>
              <a:t> </a:t>
            </a:r>
            <a:r>
              <a:rPr lang="de-DE" sz="1400" i="1" dirty="0" smtClean="0"/>
              <a:t>        	             </a:t>
            </a:r>
            <a:r>
              <a:rPr lang="de-DE" sz="1400" dirty="0" err="1" smtClean="0"/>
              <a:t>with</a:t>
            </a:r>
            <a:r>
              <a:rPr lang="de-DE" sz="1400" dirty="0" smtClean="0"/>
              <a:t>                               </a:t>
            </a:r>
            <a:r>
              <a:rPr lang="de-DE" sz="1400" dirty="0" err="1" smtClean="0"/>
              <a:t>where</a:t>
            </a:r>
            <a:r>
              <a:rPr lang="de-DE" sz="1400" dirty="0" smtClean="0"/>
              <a:t> (*) </a:t>
            </a:r>
            <a:r>
              <a:rPr lang="de-DE" sz="1400" dirty="0" err="1" smtClean="0"/>
              <a:t>is</a:t>
            </a:r>
            <a:endParaRPr lang="de-DE" sz="1400" dirty="0" smtClean="0"/>
          </a:p>
          <a:p>
            <a:pPr>
              <a:lnSpc>
                <a:spcPct val="200000"/>
              </a:lnSpc>
            </a:pPr>
            <a:r>
              <a:rPr lang="de-DE" sz="1400" dirty="0"/>
              <a:t>	</a:t>
            </a:r>
            <a:r>
              <a:rPr lang="de-DE" sz="1400" dirty="0" smtClean="0"/>
              <a:t>			             </a:t>
            </a:r>
            <a:r>
              <a:rPr lang="de-DE" sz="1400" dirty="0" err="1" smtClean="0"/>
              <a:t>and</a:t>
            </a:r>
            <a:r>
              <a:rPr lang="de-DE" sz="1400" dirty="0" smtClean="0"/>
              <a:t>  </a:t>
            </a:r>
            <a:endParaRPr lang="de-DE" sz="1400" i="1" dirty="0"/>
          </a:p>
        </p:txBody>
      </p:sp>
      <p:pic>
        <p:nvPicPr>
          <p:cNvPr id="49" name="Bild 4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772816"/>
            <a:ext cx="366588" cy="288032"/>
          </a:xfrm>
          <a:prstGeom prst="rect">
            <a:avLst/>
          </a:prstGeom>
        </p:spPr>
      </p:pic>
      <p:pic>
        <p:nvPicPr>
          <p:cNvPr id="27" name="Bild 2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288032" cy="226311"/>
          </a:xfrm>
          <a:prstGeom prst="rect">
            <a:avLst/>
          </a:prstGeom>
        </p:spPr>
      </p:pic>
      <p:pic>
        <p:nvPicPr>
          <p:cNvPr id="29" name="Bild 28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554617"/>
            <a:ext cx="288032" cy="226311"/>
          </a:xfrm>
          <a:prstGeom prst="rect">
            <a:avLst/>
          </a:prstGeom>
        </p:spPr>
      </p:pic>
      <p:pic>
        <p:nvPicPr>
          <p:cNvPr id="3" name="Bild 2" descr="Screen Shot 2016-05-03 at 14.34.0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2936"/>
            <a:ext cx="3995936" cy="391758"/>
          </a:xfrm>
          <a:prstGeom prst="rect">
            <a:avLst/>
          </a:prstGeom>
        </p:spPr>
      </p:pic>
      <p:pic>
        <p:nvPicPr>
          <p:cNvPr id="34" name="Bild 3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501008"/>
            <a:ext cx="288032" cy="226311"/>
          </a:xfrm>
          <a:prstGeom prst="rect">
            <a:avLst/>
          </a:prstGeom>
        </p:spPr>
      </p:pic>
      <p:pic>
        <p:nvPicPr>
          <p:cNvPr id="9" name="Bild 8" descr="Screen Shot 2016-05-03 at 14.42.47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64" y="647328"/>
            <a:ext cx="2870200" cy="21336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76578" y="2750731"/>
            <a:ext cx="2231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Wulff-</a:t>
            </a:r>
            <a:r>
              <a:rPr lang="de-DE" sz="1000" dirty="0" err="1" smtClean="0"/>
              <a:t>shapes</a:t>
            </a:r>
            <a:r>
              <a:rPr lang="de-DE" sz="1000" dirty="0" smtClean="0"/>
              <a:t> </a:t>
            </a:r>
            <a:r>
              <a:rPr lang="de-DE" sz="1000" dirty="0" err="1" smtClean="0"/>
              <a:t>at</a:t>
            </a:r>
            <a:r>
              <a:rPr lang="de-DE" sz="1000" dirty="0" smtClean="0"/>
              <a:t> neck </a:t>
            </a:r>
            <a:r>
              <a:rPr lang="de-DE" sz="1000" dirty="0" err="1" smtClean="0"/>
              <a:t>of</a:t>
            </a:r>
            <a:r>
              <a:rPr lang="de-DE" sz="1000" dirty="0" smtClean="0"/>
              <a:t>  </a:t>
            </a:r>
            <a:r>
              <a:rPr lang="de-DE" sz="1000" dirty="0" err="1" smtClean="0"/>
              <a:t>bottle</a:t>
            </a:r>
            <a:endParaRPr lang="de-DE" sz="1000" dirty="0"/>
          </a:p>
        </p:txBody>
      </p:sp>
      <p:pic>
        <p:nvPicPr>
          <p:cNvPr id="17" name="Bild 16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30" y="4869160"/>
            <a:ext cx="1141982" cy="237015"/>
          </a:xfrm>
          <a:prstGeom prst="rect">
            <a:avLst/>
          </a:prstGeom>
        </p:spPr>
      </p:pic>
      <p:pic>
        <p:nvPicPr>
          <p:cNvPr id="18" name="Bild 17" descr="Screen Shot 2016-05-03 at 14.58.00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0" y="5445224"/>
            <a:ext cx="1424310" cy="248497"/>
          </a:xfrm>
          <a:prstGeom prst="rect">
            <a:avLst/>
          </a:prstGeom>
        </p:spPr>
      </p:pic>
      <p:pic>
        <p:nvPicPr>
          <p:cNvPr id="20" name="Bild 19" descr="Screen Shot 2016-05-03 at 14.58.0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445224"/>
            <a:ext cx="3816424" cy="894811"/>
          </a:xfrm>
          <a:prstGeom prst="rect">
            <a:avLst/>
          </a:prstGeom>
        </p:spPr>
      </p:pic>
      <p:pic>
        <p:nvPicPr>
          <p:cNvPr id="22" name="Bild 21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12" y="5499845"/>
            <a:ext cx="646255" cy="193876"/>
          </a:xfrm>
          <a:prstGeom prst="rect">
            <a:avLst/>
          </a:prstGeom>
        </p:spPr>
      </p:pic>
      <p:pic>
        <p:nvPicPr>
          <p:cNvPr id="23" name="Bild 22" descr="Screen Shot 2016-05-03 at 15.01.12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882668"/>
            <a:ext cx="2232248" cy="28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5924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3"/>
            <a:ext cx="8496300" cy="972000"/>
          </a:xfrm>
        </p:spPr>
        <p:txBody>
          <a:bodyPr/>
          <a:lstStyle/>
          <a:p>
            <a:pPr lvl="0"/>
            <a:r>
              <a:rPr lang="de-DE" dirty="0"/>
              <a:t>Experiments &amp; </a:t>
            </a:r>
            <a:r>
              <a:rPr lang="de-DE" dirty="0" err="1"/>
              <a:t>Conclusion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6296" y="1187460"/>
            <a:ext cx="86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more</a:t>
            </a:r>
            <a:r>
              <a:rPr lang="de-DE" sz="1600" dirty="0" smtClean="0"/>
              <a:t> </a:t>
            </a:r>
            <a:r>
              <a:rPr lang="de-DE" sz="1600" dirty="0" err="1" smtClean="0"/>
              <a:t>accurate</a:t>
            </a:r>
            <a:r>
              <a:rPr lang="de-DE" sz="1600" dirty="0" smtClean="0"/>
              <a:t> </a:t>
            </a:r>
            <a:r>
              <a:rPr lang="de-DE" sz="1600" dirty="0" err="1" smtClean="0"/>
              <a:t>geometry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image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/>
              <a:t> </a:t>
            </a:r>
            <a:r>
              <a:rPr lang="de-DE" sz="1600" dirty="0" err="1" smtClean="0"/>
              <a:t>improved</a:t>
            </a:r>
            <a:r>
              <a:rPr lang="de-DE" sz="1600" dirty="0" smtClean="0"/>
              <a:t> (</a:t>
            </a:r>
            <a:r>
              <a:rPr lang="de-DE" sz="1600" dirty="0" err="1" smtClean="0"/>
              <a:t>Col</a:t>
            </a:r>
            <a:r>
              <a:rPr lang="de-DE" sz="1600" dirty="0" smtClean="0"/>
              <a:t>. 4)</a:t>
            </a:r>
            <a:endParaRPr lang="de-DE" sz="1600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6612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Image </a:t>
            </a:r>
            <a:r>
              <a:rPr lang="de-DE" sz="1400" dirty="0" err="1" smtClean="0"/>
              <a:t>Labeling</a:t>
            </a:r>
            <a:r>
              <a:rPr lang="de-DE" sz="1400" dirty="0" smtClean="0"/>
              <a:t> </a:t>
            </a:r>
            <a:r>
              <a:rPr lang="de-DE" sz="1400" dirty="0" err="1" smtClean="0"/>
              <a:t>confuses</a:t>
            </a:r>
            <a:r>
              <a:rPr lang="de-DE" sz="1400" dirty="0" smtClean="0"/>
              <a:t>:</a:t>
            </a:r>
          </a:p>
          <a:p>
            <a:r>
              <a:rPr lang="de-DE" sz="1400" dirty="0" err="1" smtClean="0"/>
              <a:t>Ground</a:t>
            </a:r>
            <a:r>
              <a:rPr lang="de-DE" sz="1400" dirty="0" smtClean="0"/>
              <a:t>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clutter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5796136" y="55700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TV-</a:t>
            </a:r>
            <a:r>
              <a:rPr lang="de-DE" sz="1400" dirty="0" err="1" smtClean="0"/>
              <a:t>Flux</a:t>
            </a:r>
            <a:r>
              <a:rPr lang="de-DE" sz="1400" dirty="0" smtClean="0"/>
              <a:t> (</a:t>
            </a:r>
            <a:r>
              <a:rPr lang="de-DE" sz="1400" dirty="0" err="1" smtClean="0"/>
              <a:t>standard</a:t>
            </a:r>
            <a:r>
              <a:rPr lang="de-DE" sz="1400" dirty="0" smtClean="0"/>
              <a:t>): </a:t>
            </a:r>
            <a:r>
              <a:rPr lang="de-DE" sz="1400" dirty="0" err="1" smtClean="0"/>
              <a:t>Misses</a:t>
            </a:r>
            <a:r>
              <a:rPr lang="de-DE" sz="1400" dirty="0" smtClean="0"/>
              <a:t> </a:t>
            </a: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 err="1" smtClean="0"/>
              <a:t>fully</a:t>
            </a:r>
            <a:r>
              <a:rPr lang="de-DE" sz="1400" dirty="0" smtClean="0"/>
              <a:t>,</a:t>
            </a:r>
            <a:endParaRPr lang="de-DE" sz="1400" dirty="0"/>
          </a:p>
          <a:p>
            <a:r>
              <a:rPr lang="de-DE" sz="1400" dirty="0" err="1" smtClean="0"/>
              <a:t>Particially</a:t>
            </a:r>
            <a:r>
              <a:rPr lang="de-DE" sz="1400" dirty="0" smtClean="0"/>
              <a:t> </a:t>
            </a:r>
            <a:r>
              <a:rPr lang="de-DE" sz="1400" dirty="0" err="1" smtClean="0"/>
              <a:t>facadas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roof</a:t>
            </a:r>
            <a:r>
              <a:rPr lang="de-DE" sz="1400" dirty="0" smtClean="0"/>
              <a:t> </a:t>
            </a:r>
            <a:r>
              <a:rPr lang="de-DE" sz="1400" dirty="0" err="1" smtClean="0"/>
              <a:t>structure</a:t>
            </a:r>
            <a:endParaRPr lang="de-DE" sz="1400" dirty="0"/>
          </a:p>
        </p:txBody>
      </p:sp>
      <p:cxnSp>
        <p:nvCxnSpPr>
          <p:cNvPr id="20" name="Gerade Verbindung 19"/>
          <p:cNvCxnSpPr>
            <a:stCxn id="15" idx="0"/>
          </p:cNvCxnSpPr>
          <p:nvPr/>
        </p:nvCxnSpPr>
        <p:spPr>
          <a:xfrm flipH="1" flipV="1">
            <a:off x="7380312" y="5272038"/>
            <a:ext cx="108012" cy="2980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259632" y="5157192"/>
            <a:ext cx="155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Image &amp; </a:t>
            </a:r>
            <a:r>
              <a:rPr lang="de-DE" sz="1200" dirty="0" err="1" smtClean="0"/>
              <a:t>Depth</a:t>
            </a:r>
            <a:r>
              <a:rPr lang="de-DE" sz="1200" dirty="0" smtClean="0"/>
              <a:t> </a:t>
            </a:r>
            <a:r>
              <a:rPr lang="de-DE" sz="1200" dirty="0" err="1" smtClean="0"/>
              <a:t>map</a:t>
            </a:r>
            <a:endParaRPr lang="de-DE" sz="1200" dirty="0"/>
          </a:p>
        </p:txBody>
      </p:sp>
      <p:pic>
        <p:nvPicPr>
          <p:cNvPr id="24" name="Bild 23" descr="Screen Shot 2016-05-01 at 17.5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4" y="1628800"/>
            <a:ext cx="6504949" cy="3600400"/>
          </a:xfrm>
          <a:prstGeom prst="rect">
            <a:avLst/>
          </a:prstGeom>
        </p:spPr>
      </p:pic>
      <p:cxnSp>
        <p:nvCxnSpPr>
          <p:cNvPr id="27" name="Gerade Verbindung 26"/>
          <p:cNvCxnSpPr/>
          <p:nvPr/>
        </p:nvCxnSpPr>
        <p:spPr>
          <a:xfrm flipV="1">
            <a:off x="2339752" y="5272038"/>
            <a:ext cx="1872208" cy="46121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</p:spTree>
    <p:extLst>
      <p:ext uri="{BB962C8B-B14F-4D97-AF65-F5344CB8AC3E}">
        <p14:creationId xmlns:p14="http://schemas.microsoft.com/office/powerpoint/2010/main" val="210517551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2"/>
            <a:ext cx="8496300" cy="3391541"/>
          </a:xfrm>
        </p:spPr>
        <p:txBody>
          <a:bodyPr/>
          <a:lstStyle/>
          <a:p>
            <a:pPr algn="ctr"/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en-GB" dirty="0"/>
          </a:p>
        </p:txBody>
      </p:sp>
      <p:sp>
        <p:nvSpPr>
          <p:cNvPr id="17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460728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25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6" name="Textfeld 25"/>
          <p:cNvSpPr txBox="1"/>
          <p:nvPr/>
        </p:nvSpPr>
        <p:spPr>
          <a:xfrm>
            <a:off x="1227060" y="1537622"/>
            <a:ext cx="69453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300" dirty="0" smtClean="0"/>
              <a:t>Problem &amp; Motivation</a:t>
            </a:r>
          </a:p>
          <a:p>
            <a:pPr marL="342900" indent="-342900">
              <a:buFont typeface="Arial"/>
              <a:buChar char="•"/>
            </a:pPr>
            <a:endParaRPr lang="de-DE" sz="2300" dirty="0"/>
          </a:p>
          <a:p>
            <a:pPr marL="342900" indent="-342900">
              <a:buFont typeface="Arial"/>
              <a:buChar char="•"/>
            </a:pPr>
            <a:r>
              <a:rPr lang="de-DE" sz="2300" dirty="0" err="1" smtClean="0"/>
              <a:t>Introduction</a:t>
            </a:r>
            <a:r>
              <a:rPr lang="de-DE" sz="2300" dirty="0" smtClean="0"/>
              <a:t> &amp; </a:t>
            </a:r>
            <a:r>
              <a:rPr lang="de-DE" sz="2300" dirty="0" err="1" smtClean="0"/>
              <a:t>Related</a:t>
            </a:r>
            <a:r>
              <a:rPr lang="de-DE" sz="2300" dirty="0" smtClean="0"/>
              <a:t> Work</a:t>
            </a:r>
          </a:p>
          <a:p>
            <a:pPr marL="342900" indent="-342900">
              <a:buFont typeface="Arial"/>
              <a:buChar char="•"/>
            </a:pPr>
            <a:endParaRPr lang="de-DE" sz="2300" dirty="0"/>
          </a:p>
          <a:p>
            <a:pPr marL="342900" indent="-342900">
              <a:buFont typeface="Arial"/>
              <a:buChar char="•"/>
            </a:pPr>
            <a:r>
              <a:rPr lang="de-DE" sz="2300" dirty="0" err="1" smtClean="0"/>
              <a:t>Method</a:t>
            </a:r>
            <a:endParaRPr lang="de-DE" sz="2300" dirty="0" smtClean="0"/>
          </a:p>
          <a:p>
            <a:pPr marL="800100" lvl="1" indent="-342900">
              <a:buFont typeface="Arial"/>
              <a:buChar char="•"/>
            </a:pPr>
            <a:r>
              <a:rPr lang="de-DE" sz="2300" dirty="0" err="1" smtClean="0"/>
              <a:t>Mathematical</a:t>
            </a:r>
            <a:r>
              <a:rPr lang="de-DE" sz="2300" dirty="0" smtClean="0"/>
              <a:t> </a:t>
            </a:r>
            <a:r>
              <a:rPr lang="de-DE" sz="2300" dirty="0" err="1" smtClean="0"/>
              <a:t>Formulation</a:t>
            </a:r>
            <a:endParaRPr lang="de-DE" sz="2300" dirty="0" smtClean="0"/>
          </a:p>
          <a:p>
            <a:pPr marL="800100" lvl="1" indent="-342900">
              <a:buFont typeface="Arial"/>
              <a:buChar char="•"/>
            </a:pPr>
            <a:r>
              <a:rPr lang="de-DE" sz="2300" dirty="0"/>
              <a:t>The Ray </a:t>
            </a:r>
            <a:r>
              <a:rPr lang="de-DE" sz="2300" dirty="0" err="1"/>
              <a:t>Likelihood</a:t>
            </a:r>
            <a:r>
              <a:rPr lang="de-DE" sz="2300" dirty="0"/>
              <a:t> </a:t>
            </a:r>
            <a:r>
              <a:rPr lang="de-DE" sz="2300" dirty="0" err="1"/>
              <a:t>and</a:t>
            </a:r>
            <a:r>
              <a:rPr lang="de-DE" sz="2300" dirty="0"/>
              <a:t> </a:t>
            </a:r>
            <a:r>
              <a:rPr lang="de-DE" sz="2300" dirty="0" err="1"/>
              <a:t>Its</a:t>
            </a:r>
            <a:r>
              <a:rPr lang="de-DE" sz="2300" dirty="0"/>
              <a:t> </a:t>
            </a:r>
            <a:r>
              <a:rPr lang="de-DE" sz="2300" dirty="0" smtClean="0"/>
              <a:t>Approximation</a:t>
            </a:r>
          </a:p>
          <a:p>
            <a:pPr marL="800100" lvl="1" indent="-342900">
              <a:buFont typeface="Arial"/>
              <a:buChar char="•"/>
            </a:pPr>
            <a:r>
              <a:rPr lang="de-DE" sz="2300" dirty="0"/>
              <a:t>Training </a:t>
            </a:r>
            <a:r>
              <a:rPr lang="de-DE" sz="2300" dirty="0" err="1"/>
              <a:t>the</a:t>
            </a:r>
            <a:r>
              <a:rPr lang="de-DE" sz="2300" dirty="0"/>
              <a:t> Priors </a:t>
            </a:r>
            <a:endParaRPr lang="de-DE" sz="2300" dirty="0" smtClean="0"/>
          </a:p>
          <a:p>
            <a:pPr marL="800100" lvl="1" indent="-342900">
              <a:buFont typeface="Arial"/>
              <a:buChar char="•"/>
            </a:pPr>
            <a:endParaRPr lang="de-DE" sz="2300" dirty="0"/>
          </a:p>
          <a:p>
            <a:pPr marL="342900" indent="-342900">
              <a:buFont typeface="Arial"/>
              <a:buChar char="•"/>
            </a:pPr>
            <a:r>
              <a:rPr lang="de-DE" sz="2300" dirty="0"/>
              <a:t>Experiments </a:t>
            </a:r>
            <a:r>
              <a:rPr lang="de-DE" sz="2300" dirty="0" smtClean="0"/>
              <a:t>&amp; </a:t>
            </a:r>
            <a:r>
              <a:rPr lang="de-DE" sz="2300" dirty="0" err="1"/>
              <a:t>Conclusion</a:t>
            </a:r>
            <a:endParaRPr lang="de-DE" sz="2300" dirty="0" smtClean="0"/>
          </a:p>
          <a:p>
            <a:pPr marL="342900" indent="-342900">
              <a:buFont typeface="Arial"/>
              <a:buChar char="•"/>
            </a:pPr>
            <a:endParaRPr lang="de-DE" sz="2300" dirty="0"/>
          </a:p>
          <a:p>
            <a:pPr marL="342900" indent="-342900">
              <a:buFont typeface="Arial"/>
              <a:buChar char="•"/>
            </a:pP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719593154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&amp; Motivation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pic>
        <p:nvPicPr>
          <p:cNvPr id="12" name="Bild 11" descr="Screen Shot 2016-04-29 at 10.59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2776"/>
            <a:ext cx="4283968" cy="1109740"/>
          </a:xfrm>
          <a:prstGeom prst="rect">
            <a:avLst/>
          </a:prstGeom>
        </p:spPr>
      </p:pic>
      <p:pic>
        <p:nvPicPr>
          <p:cNvPr id="13" name="Bild 12" descr="Screen Shot 2016-04-29 at 10.59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16" y="2780928"/>
            <a:ext cx="4620864" cy="3032203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644008" y="249289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Input Image 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6084168" y="247315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Classification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7524328" y="247315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Depthmap</a:t>
            </a:r>
            <a:endParaRPr lang="de-DE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4932040" y="5733256"/>
            <a:ext cx="4249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Result</a:t>
            </a:r>
            <a:r>
              <a:rPr lang="de-DE" sz="1400" dirty="0" smtClean="0"/>
              <a:t>: </a:t>
            </a:r>
            <a:r>
              <a:rPr lang="de-DE" sz="1400" dirty="0" err="1" smtClean="0"/>
              <a:t>Accurately</a:t>
            </a:r>
            <a:r>
              <a:rPr lang="de-DE" sz="1400" dirty="0" smtClean="0"/>
              <a:t> </a:t>
            </a:r>
            <a:r>
              <a:rPr lang="de-DE" sz="1400" dirty="0" err="1" smtClean="0"/>
              <a:t>labeled</a:t>
            </a:r>
            <a:r>
              <a:rPr lang="de-DE" sz="1400" dirty="0" smtClean="0"/>
              <a:t> 3D </a:t>
            </a:r>
            <a:r>
              <a:rPr lang="de-DE" sz="1400" dirty="0" err="1" smtClean="0"/>
              <a:t>reconstruction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395536" y="1412776"/>
            <a:ext cx="48245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Both</a:t>
            </a:r>
            <a:r>
              <a:rPr lang="de-DE" sz="1600" dirty="0" smtClean="0"/>
              <a:t> </a:t>
            </a:r>
            <a:r>
              <a:rPr lang="de-DE" sz="1600" dirty="0" err="1" smtClean="0"/>
              <a:t>ill-posed</a:t>
            </a:r>
            <a:r>
              <a:rPr lang="de-DE" sz="1600" dirty="0" smtClean="0"/>
              <a:t> </a:t>
            </a:r>
            <a:r>
              <a:rPr lang="de-DE" sz="1600" dirty="0" err="1" smtClean="0"/>
              <a:t>problems</a:t>
            </a:r>
            <a:r>
              <a:rPr lang="de-DE" sz="1600" dirty="0" smtClean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600" dirty="0" smtClean="0"/>
              <a:t>Image </a:t>
            </a:r>
            <a:r>
              <a:rPr lang="de-DE" sz="1600" dirty="0" err="1" smtClean="0"/>
              <a:t>segmentation</a:t>
            </a:r>
            <a:endParaRPr lang="de-DE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1600" dirty="0" err="1" smtClean="0"/>
              <a:t>Dense</a:t>
            </a:r>
            <a:r>
              <a:rPr lang="de-DE" sz="1600" dirty="0" smtClean="0"/>
              <a:t> 3D </a:t>
            </a:r>
            <a:r>
              <a:rPr lang="de-DE" sz="1600" dirty="0" err="1" smtClean="0"/>
              <a:t>modeling</a:t>
            </a:r>
            <a:endParaRPr lang="de-DE" sz="1600" dirty="0" smtClean="0"/>
          </a:p>
          <a:p>
            <a:pPr lvl="1"/>
            <a:endParaRPr lang="de-DE" sz="1600" dirty="0"/>
          </a:p>
          <a:p>
            <a:r>
              <a:rPr lang="de-DE" sz="1600" dirty="0" smtClean="0"/>
              <a:t>Solution: </a:t>
            </a:r>
            <a:r>
              <a:rPr lang="de-DE" sz="1600" dirty="0" err="1" smtClean="0"/>
              <a:t>Regularizers</a:t>
            </a:r>
            <a:r>
              <a:rPr lang="de-DE" sz="1600" dirty="0" smtClean="0"/>
              <a:t>, </a:t>
            </a:r>
            <a:r>
              <a:rPr lang="de-DE" sz="1600" b="1" dirty="0" smtClean="0"/>
              <a:t>but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often</a:t>
            </a:r>
            <a:r>
              <a:rPr lang="de-DE" sz="1600" dirty="0" smtClean="0"/>
              <a:t> </a:t>
            </a:r>
            <a:r>
              <a:rPr lang="de-DE" sz="1600" dirty="0" err="1" smtClean="0"/>
              <a:t>fails</a:t>
            </a:r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smtClean="0"/>
              <a:t>Papers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: </a:t>
            </a:r>
          </a:p>
          <a:p>
            <a:pPr marL="742950" lvl="1" indent="-285750">
              <a:buFont typeface="Arial"/>
              <a:buChar char="•"/>
            </a:pPr>
            <a:r>
              <a:rPr lang="de-DE" sz="1600" dirty="0" smtClean="0"/>
              <a:t>Joint </a:t>
            </a:r>
            <a:r>
              <a:rPr lang="de-DE" sz="1600" dirty="0" err="1" smtClean="0"/>
              <a:t>segmentation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dense</a:t>
            </a:r>
            <a:r>
              <a:rPr lang="de-DE" sz="1600" dirty="0" smtClean="0"/>
              <a:t> </a:t>
            </a:r>
            <a:r>
              <a:rPr lang="de-DE" sz="1600" dirty="0" err="1" smtClean="0"/>
              <a:t>reconstruction</a:t>
            </a:r>
            <a:endParaRPr lang="de-DE" sz="1600" dirty="0" smtClean="0"/>
          </a:p>
          <a:p>
            <a:pPr marL="742950" lvl="1" indent="-285750">
              <a:buFont typeface="Arial"/>
              <a:buChar char="•"/>
            </a:pPr>
            <a:endParaRPr lang="de-DE" sz="1600" dirty="0"/>
          </a:p>
          <a:p>
            <a:r>
              <a:rPr lang="de-DE" sz="1600" dirty="0" err="1" smtClean="0"/>
              <a:t>Why</a:t>
            </a:r>
            <a:r>
              <a:rPr lang="de-DE" sz="1600" dirty="0" smtClean="0"/>
              <a:t> </a:t>
            </a:r>
            <a:r>
              <a:rPr lang="de-DE" sz="1600" dirty="0" err="1" smtClean="0"/>
              <a:t>does</a:t>
            </a:r>
            <a:r>
              <a:rPr lang="de-DE" sz="1600" dirty="0" smtClean="0"/>
              <a:t> </a:t>
            </a:r>
            <a:r>
              <a:rPr lang="de-DE" sz="1600" dirty="0" err="1" smtClean="0"/>
              <a:t>this</a:t>
            </a:r>
            <a:r>
              <a:rPr lang="de-DE" sz="1600" dirty="0" smtClean="0"/>
              <a:t> </a:t>
            </a:r>
            <a:r>
              <a:rPr lang="de-DE" sz="1600" dirty="0" err="1" smtClean="0"/>
              <a:t>makes</a:t>
            </a:r>
            <a:r>
              <a:rPr lang="de-DE" sz="1600" dirty="0" smtClean="0"/>
              <a:t> sense?</a:t>
            </a:r>
          </a:p>
          <a:p>
            <a:endParaRPr lang="de-DE" sz="1600" dirty="0" smtClean="0"/>
          </a:p>
          <a:p>
            <a:r>
              <a:rPr lang="de-DE" sz="1600" dirty="0" smtClean="0"/>
              <a:t>Image </a:t>
            </a:r>
            <a:r>
              <a:rPr lang="de-DE" sz="1600" dirty="0" err="1" smtClean="0"/>
              <a:t>segmentations</a:t>
            </a:r>
            <a:r>
              <a:rPr lang="de-DE" sz="1600" dirty="0" smtClean="0"/>
              <a:t> </a:t>
            </a:r>
          </a:p>
          <a:p>
            <a:r>
              <a:rPr lang="de-DE" sz="1600" dirty="0"/>
              <a:t> </a:t>
            </a:r>
            <a:r>
              <a:rPr lang="de-DE" sz="1600" dirty="0" smtClean="0"/>
              <a:t>-&gt; </a:t>
            </a:r>
            <a:r>
              <a:rPr lang="de-DE" sz="1600" dirty="0" err="1" smtClean="0"/>
              <a:t>cues</a:t>
            </a:r>
            <a:r>
              <a:rPr lang="de-DE" sz="1600" dirty="0" smtClean="0"/>
              <a:t> </a:t>
            </a:r>
            <a:r>
              <a:rPr lang="de-DE" sz="1600" dirty="0" err="1" smtClean="0"/>
              <a:t>about</a:t>
            </a:r>
            <a:r>
              <a:rPr lang="de-DE" sz="1600" dirty="0" smtClean="0"/>
              <a:t> </a:t>
            </a:r>
            <a:r>
              <a:rPr lang="de-DE" sz="1600" dirty="0" err="1" smtClean="0"/>
              <a:t>surface</a:t>
            </a:r>
            <a:r>
              <a:rPr lang="de-DE" sz="1600" dirty="0" smtClean="0"/>
              <a:t> </a:t>
            </a:r>
            <a:r>
              <a:rPr lang="de-DE" sz="1600" dirty="0" err="1" smtClean="0"/>
              <a:t>orientation</a:t>
            </a:r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 smtClean="0"/>
              <a:t>Dense</a:t>
            </a:r>
            <a:r>
              <a:rPr lang="de-DE" sz="1600" dirty="0" smtClean="0"/>
              <a:t> 3D </a:t>
            </a:r>
            <a:r>
              <a:rPr lang="de-DE" sz="1600" dirty="0" err="1" smtClean="0"/>
              <a:t>reconstruction</a:t>
            </a:r>
            <a:endParaRPr lang="de-DE" sz="1600" dirty="0" smtClean="0"/>
          </a:p>
          <a:p>
            <a:r>
              <a:rPr lang="de-DE" sz="1600" dirty="0" smtClean="0"/>
              <a:t> -&gt; </a:t>
            </a:r>
            <a:r>
              <a:rPr lang="de-DE" sz="1600" dirty="0" err="1" smtClean="0"/>
              <a:t>yields</a:t>
            </a:r>
            <a:r>
              <a:rPr lang="de-DE" sz="1600" dirty="0" smtClean="0"/>
              <a:t> a </a:t>
            </a:r>
            <a:r>
              <a:rPr lang="de-DE" sz="1600" dirty="0" err="1" smtClean="0"/>
              <a:t>suitable</a:t>
            </a:r>
            <a:r>
              <a:rPr lang="de-DE" sz="1600" dirty="0" smtClean="0"/>
              <a:t> </a:t>
            </a:r>
            <a:r>
              <a:rPr lang="de-DE" sz="1600" dirty="0" err="1" smtClean="0"/>
              <a:t>regularization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segmentation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&amp; </a:t>
            </a:r>
            <a:r>
              <a:rPr lang="de-DE" dirty="0" err="1" smtClean="0"/>
              <a:t>Related</a:t>
            </a:r>
            <a:r>
              <a:rPr lang="de-DE" dirty="0" smtClean="0"/>
              <a:t> Work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196752"/>
            <a:ext cx="82809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/>
          </a:p>
          <a:p>
            <a:pPr algn="ctr"/>
            <a:r>
              <a:rPr lang="de-DE" sz="1600" b="1" dirty="0" smtClean="0"/>
              <a:t>TODO: Was am </a:t>
            </a:r>
            <a:r>
              <a:rPr lang="de-DE" sz="1600" b="1" dirty="0" smtClean="0"/>
              <a:t>besten </a:t>
            </a:r>
            <a:r>
              <a:rPr lang="de-DE" sz="1600" b="1" dirty="0" smtClean="0"/>
              <a:t>hier rein? Oder sogar weg</a:t>
            </a:r>
            <a:r>
              <a:rPr lang="de-DE" sz="1600" b="1" dirty="0" smtClean="0"/>
              <a:t>?</a:t>
            </a:r>
          </a:p>
          <a:p>
            <a:pPr algn="ctr"/>
            <a:r>
              <a:rPr lang="de-DE" sz="1600" b="1" dirty="0" smtClean="0"/>
              <a:t>Show Video?</a:t>
            </a:r>
            <a:endParaRPr lang="de-DE" sz="1600" b="1" dirty="0" smtClean="0"/>
          </a:p>
          <a:p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2082292878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err="1" smtClean="0"/>
              <a:t>Mathematical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Formulation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539551" y="1340768"/>
            <a:ext cx="82809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Continuous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Formulation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 smtClean="0"/>
          </a:p>
          <a:p>
            <a:endParaRPr lang="de-DE" sz="1600" b="1" dirty="0"/>
          </a:p>
          <a:p>
            <a:pPr algn="ctr"/>
            <a:r>
              <a:rPr lang="de-DE" sz="1600" b="1" dirty="0" smtClean="0"/>
              <a:t>machen </a:t>
            </a:r>
            <a:r>
              <a:rPr lang="de-DE" sz="1600" b="1" dirty="0" smtClean="0"/>
              <a:t>oder weglassen</a:t>
            </a:r>
            <a:r>
              <a:rPr lang="de-DE" sz="1600" b="1" dirty="0" smtClean="0"/>
              <a:t>?</a:t>
            </a:r>
          </a:p>
          <a:p>
            <a:pPr algn="ctr"/>
            <a:endParaRPr lang="de-DE" sz="1600" b="1" dirty="0"/>
          </a:p>
          <a:p>
            <a:pPr algn="ctr"/>
            <a:r>
              <a:rPr lang="de-DE" sz="1600" b="1" dirty="0" smtClean="0"/>
              <a:t>Ich würde </a:t>
            </a:r>
            <a:r>
              <a:rPr lang="de-DE" sz="1600" b="1" dirty="0" smtClean="0"/>
              <a:t>sagen weglassen, siehe </a:t>
            </a:r>
            <a:r>
              <a:rPr lang="de-DE" sz="1600" b="1" dirty="0" err="1" smtClean="0"/>
              <a:t>Haene</a:t>
            </a:r>
            <a:r>
              <a:rPr lang="de-DE" sz="1600" b="1" dirty="0" smtClean="0"/>
              <a:t> 14 im Order References</a:t>
            </a:r>
          </a:p>
          <a:p>
            <a:pPr algn="ctr"/>
            <a:r>
              <a:rPr lang="de-DE" sz="1600" b="1" dirty="0" smtClean="0"/>
              <a:t>Er beginnt direkt mit dem Diskreten. </a:t>
            </a:r>
            <a:endParaRPr lang="de-DE" sz="1600" b="1" dirty="0" smtClean="0"/>
          </a:p>
          <a:p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3205978736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err="1" smtClean="0"/>
              <a:t>Mathematical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Formulation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539551" y="1196752"/>
            <a:ext cx="828092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Discretized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Formulation</a:t>
            </a:r>
            <a:endParaRPr lang="de-DE" sz="1600" b="1" dirty="0" smtClean="0"/>
          </a:p>
          <a:p>
            <a:endParaRPr lang="de-DE" sz="1600" b="1" dirty="0"/>
          </a:p>
          <a:p>
            <a:r>
              <a:rPr lang="de-DE" sz="1600" dirty="0" smtClean="0"/>
              <a:t>Goal: </a:t>
            </a:r>
            <a:r>
              <a:rPr lang="de-DE" sz="1600" dirty="0" err="1" smtClean="0"/>
              <a:t>Assine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(</a:t>
            </a:r>
            <a:r>
              <a:rPr lang="de-DE" sz="1600" dirty="0" err="1" smtClean="0"/>
              <a:t>free</a:t>
            </a:r>
            <a:r>
              <a:rPr lang="de-DE" sz="1600" dirty="0" smtClean="0"/>
              <a:t>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occupied</a:t>
            </a:r>
            <a:r>
              <a:rPr lang="de-DE" sz="1600" dirty="0" smtClean="0"/>
              <a:t>)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location</a:t>
            </a:r>
            <a:r>
              <a:rPr lang="de-DE" sz="1600" dirty="0" smtClean="0"/>
              <a:t> in finite </a:t>
            </a:r>
            <a:r>
              <a:rPr lang="de-DE" sz="1600" dirty="0" err="1" smtClean="0"/>
              <a:t>voxel</a:t>
            </a:r>
            <a:r>
              <a:rPr lang="de-DE" sz="1600" dirty="0" smtClean="0"/>
              <a:t> </a:t>
            </a:r>
            <a:r>
              <a:rPr lang="de-DE" sz="1600" dirty="0" err="1" smtClean="0"/>
              <a:t>grid</a:t>
            </a: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/>
              <a:t>T</a:t>
            </a:r>
            <a:r>
              <a:rPr lang="de-DE" sz="1600" dirty="0" err="1" smtClean="0"/>
              <a:t>o</a:t>
            </a:r>
            <a:r>
              <a:rPr lang="de-DE" sz="1600" dirty="0" smtClean="0"/>
              <a:t> </a:t>
            </a:r>
            <a:r>
              <a:rPr lang="de-DE" sz="1600" dirty="0" smtClean="0"/>
              <a:t>do so </a:t>
            </a:r>
            <a:r>
              <a:rPr lang="de-DE" sz="1600" dirty="0" err="1"/>
              <a:t>m</a:t>
            </a:r>
            <a:r>
              <a:rPr lang="de-DE" sz="1600" dirty="0" err="1" smtClean="0"/>
              <a:t>inimize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convex</a:t>
            </a:r>
            <a:r>
              <a:rPr lang="de-DE" sz="1600" dirty="0" smtClean="0"/>
              <a:t> </a:t>
            </a:r>
            <a:r>
              <a:rPr lang="de-DE" sz="1600" dirty="0" err="1" smtClean="0"/>
              <a:t>Energy</a:t>
            </a:r>
            <a:r>
              <a:rPr lang="de-DE" sz="1600" dirty="0" smtClean="0"/>
              <a:t> </a:t>
            </a: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r>
              <a:rPr lang="de-DE" sz="1600" dirty="0" err="1" smtClean="0"/>
              <a:t>subject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following</a:t>
            </a:r>
            <a:r>
              <a:rPr lang="de-DE" sz="1600" dirty="0" smtClean="0"/>
              <a:t> </a:t>
            </a:r>
            <a:r>
              <a:rPr lang="de-DE" sz="1600" i="1" dirty="0" err="1" smtClean="0"/>
              <a:t>marginalization</a:t>
            </a:r>
            <a:r>
              <a:rPr lang="de-DE" sz="1600" dirty="0" smtClean="0"/>
              <a:t>, </a:t>
            </a:r>
            <a:r>
              <a:rPr lang="de-DE" sz="1600" i="1" dirty="0" err="1" smtClean="0"/>
              <a:t>normalization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i="1" dirty="0" smtClean="0"/>
              <a:t>non-</a:t>
            </a:r>
            <a:r>
              <a:rPr lang="de-DE" sz="1600" i="1" dirty="0" err="1" smtClean="0"/>
              <a:t>negativity</a:t>
            </a:r>
            <a:r>
              <a:rPr lang="de-DE" sz="1600" i="1" dirty="0" smtClean="0"/>
              <a:t> </a:t>
            </a:r>
            <a:r>
              <a:rPr lang="de-DE" sz="1600" i="1" dirty="0" err="1" smtClean="0"/>
              <a:t>constraints</a:t>
            </a:r>
            <a:endParaRPr lang="de-DE" sz="1600" i="1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r>
              <a:rPr lang="de-DE" sz="1600" b="1" dirty="0" err="1" smtClean="0"/>
              <a:t>How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can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we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interprete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this</a:t>
            </a:r>
            <a:r>
              <a:rPr lang="de-DE" sz="1600" b="1" dirty="0" smtClean="0"/>
              <a:t>?</a:t>
            </a:r>
            <a:endParaRPr lang="de-DE" sz="1600" b="1" dirty="0" smtClean="0"/>
          </a:p>
        </p:txBody>
      </p:sp>
      <p:pic>
        <p:nvPicPr>
          <p:cNvPr id="17" name="Bild 16" descr="Screen Shot 2016-05-01 at 16.41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39" y="3090540"/>
            <a:ext cx="4445000" cy="698500"/>
          </a:xfrm>
          <a:prstGeom prst="rect">
            <a:avLst/>
          </a:prstGeom>
        </p:spPr>
      </p:pic>
      <p:pic>
        <p:nvPicPr>
          <p:cNvPr id="19" name="Bild 18" descr="Screen Shot 2016-05-01 at 16.45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0" y="4365104"/>
            <a:ext cx="4643439" cy="858598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188096"/>
            <a:ext cx="3276600" cy="304800"/>
          </a:xfrm>
          <a:prstGeom prst="rect">
            <a:avLst/>
          </a:prstGeom>
        </p:spPr>
      </p:pic>
      <p:pic>
        <p:nvPicPr>
          <p:cNvPr id="2" name="Bild 1" descr="Screen Shot 2016-05-03 at 10.53.3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941168"/>
            <a:ext cx="2311933" cy="2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4329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err="1" smtClean="0"/>
              <a:t>Mathematical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Formulation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539551" y="1196752"/>
            <a:ext cx="8496945" cy="60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Discretized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Formulation</a:t>
            </a:r>
            <a:r>
              <a:rPr lang="de-DE" sz="1600" b="1" dirty="0" smtClean="0"/>
              <a:t>: Interpretation</a:t>
            </a:r>
          </a:p>
          <a:p>
            <a:endParaRPr lang="de-DE" sz="1600" b="1" dirty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pPr marL="285750" indent="-285750">
              <a:buFont typeface="Arial"/>
              <a:buChar char="•"/>
            </a:pPr>
            <a:r>
              <a:rPr lang="de-DE" sz="1600" dirty="0"/>
              <a:t> </a:t>
            </a:r>
            <a:r>
              <a:rPr lang="de-DE" sz="1600" dirty="0" smtClean="0"/>
              <a:t>    </a:t>
            </a:r>
            <a:r>
              <a:rPr lang="de-DE" sz="1600" dirty="0" err="1" smtClean="0"/>
              <a:t>encodes</a:t>
            </a:r>
            <a:r>
              <a:rPr lang="de-DE" sz="1600" dirty="0" smtClean="0"/>
              <a:t> </a:t>
            </a:r>
            <a:r>
              <a:rPr lang="de-DE" sz="1600" dirty="0" err="1" smtClean="0"/>
              <a:t>whether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i="1" dirty="0" smtClean="0"/>
              <a:t>i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assigned</a:t>
            </a:r>
            <a:r>
              <a:rPr lang="de-DE" sz="1600" dirty="0" smtClean="0"/>
              <a:t> </a:t>
            </a:r>
            <a:r>
              <a:rPr lang="de-DE" sz="1600" dirty="0" err="1" smtClean="0"/>
              <a:t>at</a:t>
            </a:r>
            <a:r>
              <a:rPr lang="de-DE" sz="1600" dirty="0" smtClean="0"/>
              <a:t> </a:t>
            </a:r>
            <a:r>
              <a:rPr lang="de-DE" sz="1600" dirty="0" err="1" smtClean="0"/>
              <a:t>voxel</a:t>
            </a:r>
            <a:r>
              <a:rPr lang="de-DE" sz="1600" dirty="0" smtClean="0"/>
              <a:t> </a:t>
            </a:r>
            <a:r>
              <a:rPr lang="de-DE" sz="1600" dirty="0" smtClean="0"/>
              <a:t>s</a:t>
            </a:r>
          </a:p>
          <a:p>
            <a:endParaRPr lang="de-DE" sz="1600" dirty="0" smtClean="0"/>
          </a:p>
          <a:p>
            <a:pPr marL="285750" indent="-285750">
              <a:buFont typeface="Arial"/>
              <a:buChar char="•"/>
            </a:pPr>
            <a:r>
              <a:rPr lang="de-DE" sz="1600" dirty="0" smtClean="0"/>
              <a:t>                </a:t>
            </a:r>
            <a:r>
              <a:rPr lang="de-DE" sz="1600" i="1" dirty="0" err="1" smtClean="0"/>
              <a:t>k</a:t>
            </a:r>
            <a:r>
              <a:rPr lang="de-DE" sz="1600" dirty="0" err="1" smtClean="0"/>
              <a:t>-th</a:t>
            </a:r>
            <a:r>
              <a:rPr lang="de-DE" sz="1600" dirty="0" smtClean="0"/>
              <a:t> </a:t>
            </a:r>
            <a:r>
              <a:rPr lang="de-DE" sz="1600" dirty="0" err="1" smtClean="0"/>
              <a:t>component</a:t>
            </a:r>
            <a:r>
              <a:rPr lang="de-DE" sz="1600" dirty="0" smtClean="0"/>
              <a:t> </a:t>
            </a:r>
            <a:r>
              <a:rPr lang="de-DE" sz="1600" dirty="0" err="1" smtClean="0"/>
              <a:t>equals</a:t>
            </a:r>
            <a:r>
              <a:rPr lang="de-DE" sz="1600" dirty="0" smtClean="0"/>
              <a:t> 1 </a:t>
            </a:r>
            <a:r>
              <a:rPr lang="de-DE" sz="1600" dirty="0" err="1" smtClean="0"/>
              <a:t>iff</a:t>
            </a:r>
            <a:r>
              <a:rPr lang="de-DE" sz="1600" dirty="0" smtClean="0"/>
              <a:t> </a:t>
            </a:r>
            <a:r>
              <a:rPr lang="de-DE" sz="1600" dirty="0" err="1" smtClean="0"/>
              <a:t>transition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i="1" dirty="0" smtClean="0"/>
              <a:t>i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i="1" dirty="0" err="1" smtClean="0"/>
              <a:t>j</a:t>
            </a:r>
            <a:r>
              <a:rPr lang="de-DE" sz="1600" dirty="0" smtClean="0"/>
              <a:t> in </a:t>
            </a:r>
            <a:r>
              <a:rPr lang="de-DE" sz="1600" i="1" dirty="0" err="1" smtClean="0"/>
              <a:t>k</a:t>
            </a:r>
            <a:r>
              <a:rPr lang="de-DE" sz="1600" dirty="0" err="1" smtClean="0"/>
              <a:t>-th</a:t>
            </a:r>
            <a:r>
              <a:rPr lang="de-DE" sz="1600" dirty="0" err="1"/>
              <a:t>e</a:t>
            </a:r>
            <a:r>
              <a:rPr lang="de-DE" sz="1600" dirty="0" smtClean="0"/>
              <a:t> </a:t>
            </a:r>
            <a:r>
              <a:rPr lang="de-DE" sz="1600" dirty="0" err="1" smtClean="0"/>
              <a:t>direction</a:t>
            </a:r>
            <a:r>
              <a:rPr lang="de-DE" sz="1600" dirty="0" smtClean="0"/>
              <a:t> </a:t>
            </a:r>
            <a:r>
              <a:rPr lang="de-DE" sz="1600" dirty="0" err="1" smtClean="0"/>
              <a:t>exists</a:t>
            </a:r>
            <a:endParaRPr lang="de-DE" sz="1600" dirty="0"/>
          </a:p>
          <a:p>
            <a:endParaRPr lang="de-DE" sz="1600" dirty="0" smtClean="0"/>
          </a:p>
          <a:p>
            <a:pPr marL="285750" indent="-285750">
              <a:buFont typeface="Arial"/>
              <a:buChar char="•"/>
            </a:pPr>
            <a:r>
              <a:rPr lang="de-DE" sz="1600" dirty="0" smtClean="0"/>
              <a:t>                               </a:t>
            </a:r>
            <a:r>
              <a:rPr lang="de-DE" sz="1600" dirty="0" err="1" smtClean="0"/>
              <a:t>represents</a:t>
            </a:r>
            <a:r>
              <a:rPr lang="de-DE" sz="1600" dirty="0" smtClean="0"/>
              <a:t>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surface</a:t>
            </a:r>
            <a:r>
              <a:rPr lang="de-DE" sz="1600" dirty="0" smtClean="0"/>
              <a:t>/ </a:t>
            </a:r>
            <a:r>
              <a:rPr lang="de-DE" sz="1600" dirty="0" err="1" smtClean="0"/>
              <a:t>boundary</a:t>
            </a:r>
            <a:r>
              <a:rPr lang="de-DE" sz="1600" dirty="0" smtClean="0"/>
              <a:t> </a:t>
            </a:r>
            <a:r>
              <a:rPr lang="de-DE" sz="1600" dirty="0" err="1" smtClean="0"/>
              <a:t>orientation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non-</a:t>
            </a:r>
            <a:r>
              <a:rPr lang="de-DE" sz="1600" dirty="0" smtClean="0"/>
              <a:t>zero</a:t>
            </a:r>
          </a:p>
          <a:p>
            <a:pPr lvl="4"/>
            <a:r>
              <a:rPr lang="de-DE" sz="1600" dirty="0"/>
              <a:t> </a:t>
            </a:r>
            <a:r>
              <a:rPr lang="de-DE" sz="1600" dirty="0" smtClean="0"/>
              <a:t> </a:t>
            </a:r>
            <a:endParaRPr lang="de-DE" sz="1600" dirty="0" smtClean="0"/>
          </a:p>
          <a:p>
            <a:pPr marL="285750" indent="-285750">
              <a:buFont typeface="Arial"/>
              <a:buChar char="•"/>
            </a:pPr>
            <a:r>
              <a:rPr lang="de-DE" sz="1600" dirty="0" smtClean="0"/>
              <a:t>    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unary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term</a:t>
            </a:r>
            <a:r>
              <a:rPr lang="de-DE" sz="1600" dirty="0" smtClean="0"/>
              <a:t> </a:t>
            </a:r>
            <a:r>
              <a:rPr lang="de-DE" sz="1600" dirty="0" err="1" smtClean="0"/>
              <a:t>encoding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preference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voxel</a:t>
            </a:r>
            <a:r>
              <a:rPr lang="de-DE" sz="1600" dirty="0" smtClean="0"/>
              <a:t> </a:t>
            </a:r>
            <a:r>
              <a:rPr lang="de-DE" sz="1600" i="1" dirty="0" smtClean="0"/>
              <a:t>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a </a:t>
            </a:r>
            <a:r>
              <a:rPr lang="de-DE" sz="1600" dirty="0" err="1" smtClean="0"/>
              <a:t>particular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i="1" dirty="0" smtClean="0"/>
              <a:t>i</a:t>
            </a:r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r>
              <a:rPr lang="de-DE" sz="1600" dirty="0" smtClean="0"/>
              <a:t>      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smtClean="0"/>
              <a:t>(</a:t>
            </a:r>
            <a:r>
              <a:rPr lang="de-DE" sz="1600" dirty="0" err="1" smtClean="0"/>
              <a:t>location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) </a:t>
            </a:r>
            <a:r>
              <a:rPr lang="de-DE" sz="1600" dirty="0" err="1" smtClean="0"/>
              <a:t>direction-dependent</a:t>
            </a:r>
            <a:r>
              <a:rPr lang="de-DE" sz="1600" dirty="0" smtClean="0"/>
              <a:t> </a:t>
            </a:r>
            <a:r>
              <a:rPr lang="de-DE" sz="1600" dirty="0" err="1" smtClean="0"/>
              <a:t>smoothness</a:t>
            </a:r>
            <a:r>
              <a:rPr lang="de-DE" sz="1600" dirty="0" smtClean="0"/>
              <a:t> </a:t>
            </a:r>
            <a:r>
              <a:rPr lang="de-DE" sz="1600" dirty="0" err="1" smtClean="0"/>
              <a:t>prior</a:t>
            </a:r>
            <a:r>
              <a:rPr lang="de-DE" sz="1600" dirty="0" smtClean="0"/>
              <a:t>, </a:t>
            </a:r>
            <a:r>
              <a:rPr lang="de-DE" sz="1600" dirty="0" err="1" smtClean="0"/>
              <a:t>need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be</a:t>
            </a:r>
            <a:r>
              <a:rPr lang="de-DE" sz="1600" dirty="0" smtClean="0"/>
              <a:t> </a:t>
            </a:r>
            <a:r>
              <a:rPr lang="de-DE" sz="1600" dirty="0" err="1" smtClean="0"/>
              <a:t>convex</a:t>
            </a:r>
            <a:endParaRPr lang="de-DE" sz="1600" dirty="0" smtClean="0"/>
          </a:p>
          <a:p>
            <a:pPr marL="742950" lvl="1" indent="-285750">
              <a:buFont typeface="Arial"/>
              <a:buChar char="•"/>
            </a:pPr>
            <a:endParaRPr lang="de-DE" sz="1600" dirty="0"/>
          </a:p>
          <a:p>
            <a:pPr marL="742950" lvl="1" indent="-285750">
              <a:buFont typeface="Arial"/>
              <a:buChar char="•"/>
            </a:pPr>
            <a:r>
              <a:rPr lang="de-DE" sz="1600" dirty="0" err="1" smtClean="0"/>
              <a:t>Indicates</a:t>
            </a:r>
            <a:r>
              <a:rPr lang="de-DE" sz="1600" dirty="0" smtClean="0"/>
              <a:t> </a:t>
            </a:r>
            <a:r>
              <a:rPr lang="de-DE" sz="1600" dirty="0" smtClean="0"/>
              <a:t>(</a:t>
            </a:r>
            <a:r>
              <a:rPr lang="de-DE" sz="1600" dirty="0" err="1" smtClean="0"/>
              <a:t>local</a:t>
            </a:r>
            <a:r>
              <a:rPr lang="de-DE" sz="1600" dirty="0" smtClean="0"/>
              <a:t>) </a:t>
            </a:r>
            <a:r>
              <a:rPr lang="de-DE" sz="1600" dirty="0" err="1" smtClean="0"/>
              <a:t>compatibility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boundary</a:t>
            </a:r>
            <a:r>
              <a:rPr lang="de-DE" sz="1600" dirty="0" smtClean="0"/>
              <a:t> </a:t>
            </a:r>
            <a:r>
              <a:rPr lang="de-DE" sz="1600" dirty="0" err="1" smtClean="0"/>
              <a:t>bewteen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i="1" dirty="0" smtClean="0"/>
              <a:t>i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i="1" dirty="0" err="1" smtClean="0"/>
              <a:t>j</a:t>
            </a:r>
            <a:endParaRPr lang="de-DE" sz="1600" i="1" dirty="0" smtClean="0"/>
          </a:p>
          <a:p>
            <a:pPr marL="742950" lvl="1" indent="-285750">
              <a:buFont typeface="Arial"/>
              <a:buChar char="•"/>
            </a:pPr>
            <a:r>
              <a:rPr lang="de-DE" sz="1600" dirty="0" err="1"/>
              <a:t>c</a:t>
            </a:r>
            <a:r>
              <a:rPr lang="de-DE" sz="1600" dirty="0" err="1" smtClean="0"/>
              <a:t>lass</a:t>
            </a:r>
            <a:r>
              <a:rPr lang="de-DE" sz="1600" dirty="0" err="1" smtClean="0"/>
              <a:t>-specific</a:t>
            </a:r>
            <a:r>
              <a:rPr lang="de-DE" sz="1600" dirty="0" smtClean="0"/>
              <a:t> </a:t>
            </a:r>
            <a:r>
              <a:rPr lang="de-DE" sz="1600" dirty="0" err="1" smtClean="0"/>
              <a:t>geometric</a:t>
            </a:r>
            <a:r>
              <a:rPr lang="de-DE" sz="1600" dirty="0" smtClean="0"/>
              <a:t> </a:t>
            </a:r>
            <a:r>
              <a:rPr lang="de-DE" sz="1600" dirty="0" err="1" smtClean="0"/>
              <a:t>priors</a:t>
            </a:r>
            <a:endParaRPr lang="de-DE" sz="1600" dirty="0" smtClean="0"/>
          </a:p>
          <a:p>
            <a:pPr marL="742950" lvl="1" indent="-285750">
              <a:buFont typeface="Arial"/>
              <a:buChar char="•"/>
            </a:pPr>
            <a:r>
              <a:rPr lang="de-DE" sz="1600" dirty="0" err="1" smtClean="0"/>
              <a:t>Modeled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training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</p:txBody>
      </p:sp>
      <p:pic>
        <p:nvPicPr>
          <p:cNvPr id="17" name="Bild 16" descr="Screen Shot 2016-05-01 at 16.41.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55" y="1700808"/>
            <a:ext cx="6415258" cy="1008112"/>
          </a:xfrm>
          <a:prstGeom prst="rect">
            <a:avLst/>
          </a:prstGeom>
        </p:spPr>
      </p:pic>
      <p:pic>
        <p:nvPicPr>
          <p:cNvPr id="4" name="Bild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24944"/>
            <a:ext cx="254000" cy="304800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906712"/>
            <a:ext cx="1656184" cy="242368"/>
          </a:xfrm>
          <a:prstGeom prst="rect">
            <a:avLst/>
          </a:prstGeom>
        </p:spPr>
      </p:pic>
      <p:pic>
        <p:nvPicPr>
          <p:cNvPr id="14" name="Bild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15" y="4420344"/>
            <a:ext cx="193993" cy="232792"/>
          </a:xfrm>
          <a:prstGeom prst="rect">
            <a:avLst/>
          </a:prstGeom>
        </p:spPr>
      </p:pic>
      <p:pic>
        <p:nvPicPr>
          <p:cNvPr id="18" name="Bild 1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924400"/>
            <a:ext cx="232792" cy="232792"/>
          </a:xfrm>
          <a:prstGeom prst="rect">
            <a:avLst/>
          </a:prstGeom>
        </p:spPr>
      </p:pic>
      <p:pic>
        <p:nvPicPr>
          <p:cNvPr id="10" name="Bild 9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1" y="3429000"/>
            <a:ext cx="889317" cy="2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20224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err="1" smtClean="0"/>
              <a:t>Mathematical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Formulation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539551" y="1196752"/>
            <a:ext cx="82809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Discretized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Formulation</a:t>
            </a:r>
            <a:r>
              <a:rPr lang="de-DE" sz="1600" b="1" dirty="0" smtClean="0"/>
              <a:t>: </a:t>
            </a:r>
            <a:r>
              <a:rPr lang="de-DE" sz="1600" b="1" dirty="0" smtClean="0"/>
              <a:t>Interpretation </a:t>
            </a:r>
            <a:r>
              <a:rPr lang="de-DE" sz="1600" b="1" dirty="0" err="1" smtClean="0"/>
              <a:t>of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the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contraints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/>
          </a:p>
          <a:p>
            <a:r>
              <a:rPr lang="de-DE" sz="1600" dirty="0" err="1" smtClean="0"/>
              <a:t>with</a:t>
            </a:r>
            <a:endParaRPr lang="de-DE" sz="1600" dirty="0" smtClean="0"/>
          </a:p>
          <a:p>
            <a:r>
              <a:rPr lang="de-DE" sz="1600" dirty="0"/>
              <a:t> </a:t>
            </a:r>
            <a:r>
              <a:rPr lang="de-DE" sz="1600" dirty="0" smtClean="0"/>
              <a:t>    </a:t>
            </a:r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endParaRPr lang="de-DE" sz="1600" dirty="0"/>
          </a:p>
          <a:p>
            <a:pPr marL="285750" indent="-285750">
              <a:buFont typeface="Arial"/>
              <a:buChar char="•"/>
            </a:pPr>
            <a:r>
              <a:rPr lang="de-DE" sz="1600" dirty="0" err="1" smtClean="0"/>
              <a:t>Marginalization</a:t>
            </a:r>
            <a:r>
              <a:rPr lang="de-DE" sz="1600" dirty="0" smtClean="0"/>
              <a:t>: </a:t>
            </a:r>
            <a:r>
              <a:rPr lang="de-DE" sz="1600" dirty="0" err="1" smtClean="0"/>
              <a:t>Ensure</a:t>
            </a:r>
            <a:r>
              <a:rPr lang="de-DE" sz="1600" dirty="0" smtClean="0"/>
              <a:t> per </a:t>
            </a:r>
            <a:r>
              <a:rPr lang="de-DE" sz="1600" dirty="0" err="1" smtClean="0"/>
              <a:t>node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per </a:t>
            </a:r>
            <a:r>
              <a:rPr lang="de-DE" sz="1600" dirty="0" err="1" smtClean="0"/>
              <a:t>edge</a:t>
            </a:r>
            <a:r>
              <a:rPr lang="de-DE" sz="1600" dirty="0" smtClean="0"/>
              <a:t> variables </a:t>
            </a:r>
            <a:r>
              <a:rPr lang="de-DE" sz="1600" dirty="0" err="1" smtClean="0"/>
              <a:t>agree</a:t>
            </a:r>
            <a:r>
              <a:rPr lang="de-DE" sz="1600" dirty="0" smtClean="0"/>
              <a:t> in </a:t>
            </a:r>
            <a:r>
              <a:rPr lang="de-DE" sz="1600" dirty="0" err="1" smtClean="0"/>
              <a:t>assigned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endParaRPr lang="de-DE" sz="1600" dirty="0" smtClean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r>
              <a:rPr lang="de-DE" sz="1600" dirty="0" err="1" smtClean="0"/>
              <a:t>Normalization</a:t>
            </a:r>
            <a:r>
              <a:rPr lang="de-DE" sz="1600" dirty="0" smtClean="0"/>
              <a:t>: </a:t>
            </a:r>
            <a:r>
              <a:rPr lang="de-DE" sz="1600" dirty="0" err="1" smtClean="0"/>
              <a:t>Ensure</a:t>
            </a:r>
            <a:r>
              <a:rPr lang="de-DE" sz="1600" dirty="0" smtClean="0"/>
              <a:t> </a:t>
            </a:r>
            <a:r>
              <a:rPr lang="de-DE" sz="1600" dirty="0" err="1" smtClean="0"/>
              <a:t>that</a:t>
            </a:r>
            <a:r>
              <a:rPr lang="de-DE" sz="1600" dirty="0" smtClean="0"/>
              <a:t> </a:t>
            </a:r>
            <a:r>
              <a:rPr lang="de-DE" sz="1600" dirty="0" err="1" smtClean="0"/>
              <a:t>exactly</a:t>
            </a:r>
            <a:r>
              <a:rPr lang="de-DE" sz="1600" dirty="0" smtClean="0"/>
              <a:t> </a:t>
            </a:r>
            <a:r>
              <a:rPr lang="de-DE" sz="1600" dirty="0" err="1" smtClean="0"/>
              <a:t>one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assigned</a:t>
            </a:r>
            <a:r>
              <a:rPr lang="de-DE" sz="1600" dirty="0" smtClean="0"/>
              <a:t> </a:t>
            </a:r>
            <a:r>
              <a:rPr lang="de-DE" sz="1600" dirty="0" err="1" smtClean="0"/>
              <a:t>at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position</a:t>
            </a:r>
            <a:r>
              <a:rPr lang="de-DE" sz="1600" dirty="0" smtClean="0"/>
              <a:t> s</a:t>
            </a:r>
            <a:endParaRPr lang="de-DE" sz="1600" dirty="0" smtClean="0"/>
          </a:p>
          <a:p>
            <a:r>
              <a:rPr lang="de-DE" sz="1600" dirty="0" smtClean="0"/>
              <a:t> </a:t>
            </a:r>
            <a:endParaRPr lang="de-DE" sz="1600" dirty="0"/>
          </a:p>
          <a:p>
            <a:endParaRPr lang="de-DE" sz="1600" dirty="0" smtClean="0"/>
          </a:p>
        </p:txBody>
      </p:sp>
      <p:pic>
        <p:nvPicPr>
          <p:cNvPr id="17" name="Bild 16" descr="Screen Shot 2016-05-01 at 16.4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8" y="1556792"/>
            <a:ext cx="4996243" cy="785124"/>
          </a:xfrm>
          <a:prstGeom prst="rect">
            <a:avLst/>
          </a:prstGeom>
        </p:spPr>
      </p:pic>
      <p:pic>
        <p:nvPicPr>
          <p:cNvPr id="13" name="Bild 12" descr="Screen Shot 2016-05-01 at 16.4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2" y="2492896"/>
            <a:ext cx="4643439" cy="858598"/>
          </a:xfrm>
          <a:prstGeom prst="rect">
            <a:avLst/>
          </a:prstGeom>
        </p:spPr>
      </p:pic>
      <p:pic>
        <p:nvPicPr>
          <p:cNvPr id="10" name="Bild 9" descr="Screen Shot 2016-05-03 at 10.5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068960"/>
            <a:ext cx="2311933" cy="2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71965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smtClean="0"/>
              <a:t>Ray </a:t>
            </a:r>
            <a:r>
              <a:rPr lang="de-DE" sz="2800" b="1" dirty="0" err="1" smtClean="0"/>
              <a:t>Likelihood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Its</a:t>
            </a:r>
            <a:r>
              <a:rPr lang="de-DE" sz="2800" b="1" dirty="0" smtClean="0"/>
              <a:t> Approximation</a:t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196752"/>
            <a:ext cx="72410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Goal: </a:t>
            </a:r>
            <a:r>
              <a:rPr lang="de-DE" sz="1600" dirty="0" err="1" smtClean="0"/>
              <a:t>Depth</a:t>
            </a:r>
            <a:r>
              <a:rPr lang="de-DE" sz="1600" dirty="0" smtClean="0"/>
              <a:t> </a:t>
            </a:r>
            <a:r>
              <a:rPr lang="de-DE" sz="1600" dirty="0" err="1" smtClean="0"/>
              <a:t>maps</a:t>
            </a:r>
            <a:r>
              <a:rPr lang="de-DE" sz="1600" dirty="0" smtClean="0"/>
              <a:t> + </a:t>
            </a:r>
            <a:r>
              <a:rPr lang="de-DE" sz="1600" dirty="0" err="1" smtClean="0"/>
              <a:t>appearance-based</a:t>
            </a:r>
            <a:r>
              <a:rPr lang="de-DE" sz="1600" dirty="0" smtClean="0"/>
              <a:t> </a:t>
            </a:r>
            <a:r>
              <a:rPr lang="de-DE" sz="1600" dirty="0" err="1" smtClean="0"/>
              <a:t>likelihoods</a:t>
            </a:r>
            <a:r>
              <a:rPr lang="de-DE" sz="1600" dirty="0" smtClean="0"/>
              <a:t> -&gt; </a:t>
            </a:r>
            <a:r>
              <a:rPr lang="de-DE" sz="1600" b="1" dirty="0" err="1" smtClean="0"/>
              <a:t>unaries</a:t>
            </a:r>
            <a:r>
              <a:rPr lang="de-DE" sz="1600" b="1" dirty="0" smtClean="0"/>
              <a:t> </a:t>
            </a:r>
            <a:r>
              <a:rPr lang="el-GR" sz="1600" b="1" dirty="0" smtClean="0"/>
              <a:t>ρ</a:t>
            </a:r>
            <a:endParaRPr lang="de-DE" sz="1600" b="1" dirty="0" smtClean="0"/>
          </a:p>
          <a:p>
            <a:endParaRPr lang="de-DE" sz="1600" b="1" dirty="0"/>
          </a:p>
          <a:p>
            <a:pPr marL="285750" indent="-285750">
              <a:buFont typeface="Arial"/>
              <a:buChar char="•"/>
            </a:pPr>
            <a:r>
              <a:rPr lang="de-DE" sz="1600" dirty="0" err="1" smtClean="0"/>
              <a:t>Unaries</a:t>
            </a:r>
            <a:r>
              <a:rPr lang="de-DE" sz="1600" dirty="0" smtClean="0"/>
              <a:t> </a:t>
            </a:r>
            <a:r>
              <a:rPr lang="el-GR" sz="1600" dirty="0" smtClean="0"/>
              <a:t>ρ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calculated</a:t>
            </a:r>
            <a:r>
              <a:rPr lang="de-DE" sz="1600" dirty="0" smtClean="0"/>
              <a:t> </a:t>
            </a:r>
            <a:r>
              <a:rPr lang="de-DE" sz="1600" dirty="0" err="1" smtClean="0"/>
              <a:t>along</a:t>
            </a:r>
            <a:r>
              <a:rPr lang="de-DE" sz="1600" dirty="0" smtClean="0"/>
              <a:t> </a:t>
            </a:r>
            <a:r>
              <a:rPr lang="de-DE" sz="1600" dirty="0" err="1" smtClean="0"/>
              <a:t>ray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pixel</a:t>
            </a:r>
            <a:r>
              <a:rPr lang="de-DE" sz="1600" dirty="0" smtClean="0"/>
              <a:t> p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 err="1" smtClean="0"/>
              <a:t>Our</a:t>
            </a:r>
            <a:r>
              <a:rPr lang="de-DE" sz="1600" dirty="0" smtClean="0"/>
              <a:t> </a:t>
            </a:r>
            <a:r>
              <a:rPr lang="de-DE" sz="1600" dirty="0" err="1" smtClean="0"/>
              <a:t>task</a:t>
            </a:r>
            <a:r>
              <a:rPr lang="de-DE" sz="1600" dirty="0" smtClean="0"/>
              <a:t>: </a:t>
            </a:r>
            <a:r>
              <a:rPr lang="de-DE" sz="1600" dirty="0"/>
              <a:t>M</a:t>
            </a:r>
            <a:r>
              <a:rPr lang="de-DE" sz="1600" dirty="0" smtClean="0"/>
              <a:t>odel</a:t>
            </a:r>
            <a:r>
              <a:rPr lang="el-GR" sz="1600" dirty="0"/>
              <a:t> 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likelihoods</a:t>
            </a:r>
            <a:endParaRPr lang="de-DE" sz="1600" dirty="0" smtClean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r>
              <a:rPr lang="de-DE" sz="1600" dirty="0" err="1" smtClean="0"/>
              <a:t>Two</a:t>
            </a:r>
            <a:r>
              <a:rPr lang="de-DE" sz="1600" dirty="0" smtClean="0"/>
              <a:t> </a:t>
            </a:r>
            <a:r>
              <a:rPr lang="de-DE" sz="1600" dirty="0" err="1" smtClean="0"/>
              <a:t>cases</a:t>
            </a:r>
            <a:r>
              <a:rPr lang="de-DE" sz="1600" dirty="0" smtClean="0"/>
              <a:t>: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600" dirty="0" err="1" smtClean="0"/>
              <a:t>Observed</a:t>
            </a:r>
            <a:r>
              <a:rPr lang="de-DE" sz="1600" dirty="0" smtClean="0"/>
              <a:t> </a:t>
            </a:r>
            <a:r>
              <a:rPr lang="de-DE" sz="1600" dirty="0" err="1" smtClean="0"/>
              <a:t>depth</a:t>
            </a:r>
            <a:endParaRPr lang="de-DE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1600" dirty="0" err="1" smtClean="0"/>
              <a:t>Missing</a:t>
            </a:r>
            <a:r>
              <a:rPr lang="de-DE" sz="1600" dirty="0" smtClean="0"/>
              <a:t> </a:t>
            </a:r>
            <a:r>
              <a:rPr lang="de-DE" sz="1600" dirty="0" err="1" smtClean="0"/>
              <a:t>depth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b="1" dirty="0" err="1" smtClean="0"/>
              <a:t>Missing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depth</a:t>
            </a:r>
            <a:r>
              <a:rPr lang="de-DE" sz="1600" b="1" dirty="0" smtClean="0"/>
              <a:t> </a:t>
            </a:r>
            <a:r>
              <a:rPr lang="de-DE" sz="1600" dirty="0" smtClean="0"/>
              <a:t>-&gt; </a:t>
            </a:r>
            <a:r>
              <a:rPr lang="de-DE" sz="1600" dirty="0" err="1" smtClean="0"/>
              <a:t>mostly</a:t>
            </a:r>
            <a:r>
              <a:rPr lang="de-DE" sz="1600" dirty="0" smtClean="0"/>
              <a:t> </a:t>
            </a:r>
            <a:r>
              <a:rPr lang="de-DE" sz="1600" dirty="0" err="1" smtClean="0"/>
              <a:t>occur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sky</a:t>
            </a:r>
            <a:r>
              <a:rPr lang="de-DE" sz="1600" dirty="0" smtClean="0"/>
              <a:t> </a:t>
            </a:r>
            <a:r>
              <a:rPr lang="de-DE" sz="1600" dirty="0" err="1" smtClean="0"/>
              <a:t>regions</a:t>
            </a:r>
            <a:r>
              <a:rPr lang="de-DE" sz="1600" dirty="0" smtClean="0"/>
              <a:t>.</a:t>
            </a:r>
          </a:p>
          <a:p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 smtClean="0"/>
              <a:t>We</a:t>
            </a:r>
            <a:r>
              <a:rPr lang="de-DE" sz="1600" dirty="0" smtClean="0"/>
              <a:t> </a:t>
            </a:r>
            <a:r>
              <a:rPr lang="de-DE" sz="1600" dirty="0" err="1" smtClean="0"/>
              <a:t>set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all </a:t>
            </a:r>
            <a:r>
              <a:rPr lang="de-DE" sz="1600" dirty="0" err="1" smtClean="0"/>
              <a:t>voxels</a:t>
            </a:r>
            <a:r>
              <a:rPr lang="de-DE" sz="1600" dirty="0" smtClean="0"/>
              <a:t> </a:t>
            </a:r>
            <a:r>
              <a:rPr lang="de-DE" sz="1600" dirty="0" err="1" smtClean="0"/>
              <a:t>along</a:t>
            </a:r>
            <a:r>
              <a:rPr lang="de-DE" sz="1600" dirty="0" smtClean="0"/>
              <a:t> </a:t>
            </a:r>
            <a:r>
              <a:rPr lang="de-DE" sz="1600" dirty="0" err="1" smtClean="0"/>
              <a:t>ray</a:t>
            </a:r>
            <a:r>
              <a:rPr lang="de-DE" sz="1600" dirty="0" smtClean="0"/>
              <a:t>(p) </a:t>
            </a:r>
          </a:p>
          <a:p>
            <a:endParaRPr lang="de-DE" sz="1600" dirty="0" smtClean="0"/>
          </a:p>
        </p:txBody>
      </p:sp>
      <p:pic>
        <p:nvPicPr>
          <p:cNvPr id="14" name="Bild 13" descr="model likelihood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232989"/>
            <a:ext cx="2988332" cy="69195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259632" y="292494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Observed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depth</a:t>
            </a:r>
            <a:r>
              <a:rPr lang="de-DE" sz="1400" i="1" dirty="0" smtClean="0"/>
              <a:t> </a:t>
            </a:r>
            <a:endParaRPr lang="de-DE" sz="1400" i="1" dirty="0"/>
          </a:p>
        </p:txBody>
      </p:sp>
      <p:sp>
        <p:nvSpPr>
          <p:cNvPr id="16" name="Textfeld 15"/>
          <p:cNvSpPr txBox="1"/>
          <p:nvPr/>
        </p:nvSpPr>
        <p:spPr>
          <a:xfrm>
            <a:off x="5148064" y="3140968"/>
            <a:ext cx="500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Local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image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appearance</a:t>
            </a:r>
            <a:r>
              <a:rPr lang="de-DE" sz="1400" i="1" dirty="0" smtClean="0"/>
              <a:t> in </a:t>
            </a:r>
            <a:r>
              <a:rPr lang="de-DE" sz="1400" i="1" dirty="0" err="1" smtClean="0"/>
              <a:t>neighborhoods</a:t>
            </a:r>
            <a:endParaRPr lang="de-DE" sz="1400" i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868144" y="1772816"/>
            <a:ext cx="500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Indicator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function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for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label</a:t>
            </a:r>
            <a:r>
              <a:rPr lang="de-DE" sz="1400" i="1" dirty="0" smtClean="0"/>
              <a:t> i </a:t>
            </a:r>
            <a:r>
              <a:rPr lang="de-DE" sz="1400" i="1" dirty="0" err="1" smtClean="0"/>
              <a:t>and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voxel</a:t>
            </a:r>
            <a:r>
              <a:rPr lang="de-DE" sz="1400" i="1" dirty="0" smtClean="0"/>
              <a:t> s</a:t>
            </a:r>
            <a:endParaRPr lang="de-DE" sz="1400" i="1" dirty="0"/>
          </a:p>
        </p:txBody>
      </p:sp>
      <p:cxnSp>
        <p:nvCxnSpPr>
          <p:cNvPr id="19" name="Gerade Verbindung 18"/>
          <p:cNvCxnSpPr/>
          <p:nvPr/>
        </p:nvCxnSpPr>
        <p:spPr>
          <a:xfrm flipV="1">
            <a:off x="2843808" y="2883170"/>
            <a:ext cx="792088" cy="18579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>
            <a:off x="4292848" y="2852936"/>
            <a:ext cx="2223368" cy="25740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5292080" y="2184500"/>
            <a:ext cx="1512168" cy="23136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Screen Shot 2016-05-01 at 16.02.4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16" y="5129432"/>
            <a:ext cx="2979936" cy="387800"/>
          </a:xfrm>
          <a:prstGeom prst="rect">
            <a:avLst/>
          </a:prstGeom>
        </p:spPr>
      </p:pic>
      <p:pic>
        <p:nvPicPr>
          <p:cNvPr id="34" name="Bild 3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64" y="5568184"/>
            <a:ext cx="2018184" cy="2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76263"/>
      </p:ext>
    </p:extLst>
  </p:cSld>
  <p:clrMapOvr>
    <a:masterClrMapping/>
  </p:clrMapOvr>
  <p:transition xmlns:p14="http://schemas.microsoft.com/office/powerpoint/2010/main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ANNESOSWALD@C02MM7RBFGYT3PP7" val="59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0_s = 1 \quad for \quad s \in [\hat{d} -\delta,d] \quad and \quad x^i_s = 1 \quad for \quad s \in [d, \hat{d} +\delta]  template TPT1  env TPENV1  fore 0  back 16777215  eqnno 4"/>
  <p:tag name="FILENAME" val="TP_tmp"/>
  <p:tag name="ORIGWIDTH" val="272"/>
  <p:tag name="PICTUREFILESIZE" val="126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i_s = 1 \quad for \quad s \in [\hat{d} -\delta, \hat{d} +\delta]  template TPT1  env TPENV1  fore 0  back 16777215  eqnno 5"/>
  <p:tag name="FILENAME" val="TP_tmp"/>
  <p:tag name="ORIGWIDTH" val="134"/>
  <p:tag name="PICTUREFILESIZE" val="75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_{i \leftrightarrow j}  template TPT1  env TPENV1  fore 0  back 16777215  eqnno 4"/>
  <p:tag name="FILENAME" val="TP_tmp"/>
  <p:tag name="ORIGWIDTH" val="19"/>
  <p:tag name="PICTUREFILESIZE" val="18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n^{ij}_s  template TPT1  env TPENV1  fore 0  back 16777215  eqnno 5"/>
  <p:tag name="FILENAME" val="TP_tmp"/>
  <p:tag name="ORIGWIDTH" val="13"/>
  <p:tag name="PICTUREFILESIZE" val="20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) =  P(n^{ij}_s| s_{i \leftrightarrow j})P(i \leftrightarrow j)  template TPT1  env TPENV1  fore 0  back 16777215  eqnno 6"/>
  <p:tag name="FILENAME" val="TP_tmp"/>
  <p:tag name="ORIGWIDTH" val="131"/>
  <p:tag name="PICTUREFILESIZE" val="92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| s_{i \leftrightarrow j}) = exp(- \psi^{ij}(n^{ij}_s))/Z^{ij}  template TPT1  env TPENV1  fore 0  back 16777215  eqnno 7"/>
  <p:tag name="FILENAME" val="TP_tmp"/>
  <p:tag name="ORIGWIDTH" val="148"/>
  <p:tag name="PICTUREFILESIZE" val="111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_s  template TPT1  env TPENV1  fore 0  back 16777215  eqnno 10"/>
  <p:tag name="FILENAME" val="TP_tmp"/>
  <p:tag name="ORIGWIDTH" val="14"/>
  <p:tag name="PICTUREFILESIZE" val="220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Z^{ij} \stackrel{def}{=} \int _{n \in \mathbb{S}^2} exp(-\psi^{ij}(n^{ij}_s)) dn  template TPT1  env TPENV1  fore 0  back 16777215  eqnno 11"/>
  <p:tag name="FILENAME" val="TP_tmp"/>
  <p:tag name="ORIGWIDTH" val="134"/>
  <p:tag name="PICTUREFILESIZE" val="1216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i: \Omega \to [0,1], \quad i \in \{0, ..., L \}  template TPT1  env TPENV1  fore 0  back 16777215  eqnno 15"/>
  <p:tag name="FILENAME" val="TP_tmp"/>
  <p:tag name="ORIGWIDTH" val="129"/>
  <p:tag name="PICTUREFILESIZE" val="664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= \psi^{ij}(n) + log Z^{ij} - logP(i \leftrightarrow j)  template TPT1  env TPENV1  fore 0  back 16777215  eqnno 12"/>
  <p:tag name="FILENAME" val="TP_tmp"/>
  <p:tag name="ORIGWIDTH" val="171"/>
  <p:tag name="PICTUREFILESIZE" val="113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, Z^{ij}  template TPT1  env TPENV1  fore 0  back 16777215  eqnno 14"/>
  <p:tag name="FILENAME" val="TP_tmp"/>
  <p:tag name="ORIGWIDTH" val="33"/>
  <p:tag name="PICTUREFILESIZE" val="310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theta^{ij}  template TPT1  env TPENV1  fore 0  back 16777215  eqnno 15"/>
  <p:tag name="FILENAME" val="TP_tmp"/>
  <p:tag name="ORIGWIDTH" val="11"/>
  <p:tag name="PICTUREFILESIZE" val="153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i \leftrightarrow j)  template TPT1  env TPENV1  fore 0  back 16777215  eqnno 16"/>
  <p:tag name="FILENAME" val="TP_tmp"/>
  <p:tag name="ORIGWIDTH" val="38"/>
  <p:tag name="PICTUREFILESIZE" val="317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i \leftrightarrow j  template TPT1  env TPENV1  fore 0  back 16777215  eqnno 17"/>
  <p:tag name="FILENAME" val="TP_tmp"/>
  <p:tag name="ORIGWIDTH" val="24"/>
  <p:tag name="PICTUREFILESIZE" val="190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N^{ij}/\sum_{i,j} N^{ij}  template TPT1  env TPENV1  fore 0  back 16777215  eqnno 18"/>
  <p:tag name="FILENAME" val="TP_tmp"/>
  <p:tag name="ORIGWIDTH" val="59"/>
  <p:tag name="PICTUREFILESIZE" val="475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19"/>
  <p:tag name="FILENAME" val="TP_tmp"/>
  <p:tag name="ORIGWIDTH" val="14"/>
  <p:tag name="PICTUREFILESIZE" val="186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19"/>
  <p:tag name="FILENAME" val="TP_tmp"/>
  <p:tag name="ORIGWIDTH" val="14"/>
  <p:tag name="PICTUREFILESIZE" val="186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19"/>
  <p:tag name="FILENAME" val="TP_tmp"/>
  <p:tag name="ORIGWIDTH" val="14"/>
  <p:tag name="PICTUREFILESIZE" val="186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19"/>
  <p:tag name="FILENAME" val="TP_tmp"/>
  <p:tag name="ORIGWIDTH" val="14"/>
  <p:tag name="PICTUREFILESIZE" val="18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i_s  template TPT1  env TPENV1  fore 0  back 16777215  eqnno 11"/>
  <p:tag name="FILENAME" val="TP_tmp"/>
  <p:tag name="ORIGWIDTH" val="10"/>
  <p:tag name="PICTUREFILESIZE" val="17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19"/>
  <p:tag name="FILENAME" val="TP_tmp"/>
  <p:tag name="ORIGWIDTH" val="14"/>
  <p:tag name="PICTUREFILESIZE" val="186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(n) = l |n_3|  template TPT1  env TPENV1  fore 0  back 16777215  eqnno 20"/>
  <p:tag name="FILENAME" val="TP_tmp"/>
  <p:tag name="ORIGWIDTH" val="53"/>
  <p:tag name="PICTUREFILESIZE" val="392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n_3 &gt; 0  template TPT1  env TPENV1  fore 0  back 16777215  eqnno 21"/>
  <p:tag name="FILENAME" val="TP_tmp"/>
  <p:tag name="ORIGWIDTH" val="30"/>
  <p:tag name="PICTUREFILESIZE" val="23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{ij}_s - x^{ji}_s \in [-1, 1]^3  template TPT1  env TPENV1  fore 0  back 16777215  eqnno 12"/>
  <p:tag name="FILENAME" val="TP_tmp"/>
  <p:tag name="ORIGWIDTH" val="82"/>
  <p:tag name="PICTUREFILESIZE" val="48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rho^i_s  template TPT1  env TPENV1  fore 0  back 16777215  eqnno 13"/>
  <p:tag name="FILENAME" val="TP_tmp"/>
  <p:tag name="ORIGWIDTH" val="10"/>
  <p:tag name="PICTUREFILESIZE" val="16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_s  template TPT1  env TPENV1  fore 0  back 16777215  eqnno 14"/>
  <p:tag name="FILENAME" val="TP_tmp"/>
  <p:tag name="ORIGWIDTH" val="12"/>
  <p:tag name="PICTUREFILESIZE" val="21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{ij}_s \in [0,1]^{3}  template TPT1  env TPENV1  fore 0  back 16777215  eqnno 2"/>
  <p:tag name="FILENAME" val="TP_tmp"/>
  <p:tag name="ORIGWIDTH" val="50"/>
  <p:tag name="PICTUREFILESIZE" val="39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rho^i_0 = 0 \quad for \quad i &gt;0  template TPT1  env TPENV1  fore 0  back 16777215  eqnno 6"/>
  <p:tag name="FILENAME" val="TP_tmp"/>
  <p:tag name="ORIGWIDTH" val="86"/>
  <p:tag name="PICTUREFILESIZE" val="50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sigma_{sky}  template TPT1  env TPENV1  fore 0  back 16777215  eqnno 3"/>
  <p:tag name="FILENAME" val="TP_tmp"/>
  <p:tag name="ORIGWIDTH" val="18"/>
  <p:tag name="PICTUREFILESIZE" val="1911"/>
</p:tagLst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0</TotalTime>
  <Words>1238</Words>
  <Application>Microsoft Macintosh PowerPoint</Application>
  <PresentationFormat>Bildschirmpräsentation (4:3)</PresentationFormat>
  <Paragraphs>329</Paragraphs>
  <Slides>16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9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Joint 3D Scene Reconstruction and Class Segmentation </vt:lpstr>
      <vt:lpstr>Overview</vt:lpstr>
      <vt:lpstr>Problem &amp; Motivation</vt:lpstr>
      <vt:lpstr>Introduction &amp; Related Work</vt:lpstr>
      <vt:lpstr>Method: Mathematical Formulation   </vt:lpstr>
      <vt:lpstr>Method: Mathematical Formulation   </vt:lpstr>
      <vt:lpstr>Method: Mathematical Formulation   </vt:lpstr>
      <vt:lpstr>Method: Mathematical Formulation   </vt:lpstr>
      <vt:lpstr>Method: Ray Likelihood and Its Approximation   </vt:lpstr>
      <vt:lpstr>Method: Ray Likelihood and Its Approximation   </vt:lpstr>
      <vt:lpstr>Method: Ray Likelihood and Its Approximation   </vt:lpstr>
      <vt:lpstr>Method: Training the Priors </vt:lpstr>
      <vt:lpstr>Method: Training the Priors </vt:lpstr>
      <vt:lpstr>Method: Training the Priors </vt:lpstr>
      <vt:lpstr>Experiments &amp; Conclusion </vt:lpstr>
      <vt:lpstr>      Thank you!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Johannes</cp:lastModifiedBy>
  <cp:revision>86</cp:revision>
  <cp:lastPrinted>2013-06-08T11:22:51Z</cp:lastPrinted>
  <dcterms:created xsi:type="dcterms:W3CDTF">2016-03-14T07:21:16Z</dcterms:created>
  <dcterms:modified xsi:type="dcterms:W3CDTF">2016-05-03T13:01:52Z</dcterms:modified>
</cp:coreProperties>
</file>